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7169150" cy="5376863" type="B5ISO"/>
  <p:notesSz cx="6858000" cy="9144000"/>
  <p:defaultTextStyle>
    <a:defPPr>
      <a:defRPr lang="en-US"/>
    </a:defPPr>
    <a:lvl1pPr marL="0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8445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6890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75334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33779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92224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50669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509114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67558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94">
          <p15:clr>
            <a:srgbClr val="A4A3A4"/>
          </p15:clr>
        </p15:guide>
        <p15:guide id="2" pos="22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A50021"/>
    <a:srgbClr val="9900FF"/>
    <a:srgbClr val="333300"/>
    <a:srgbClr val="FF0000"/>
    <a:srgbClr val="CCFFCC"/>
    <a:srgbClr val="99FF99"/>
    <a:srgbClr val="C0C0C0"/>
    <a:srgbClr val="003366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764" y="78"/>
      </p:cViewPr>
      <p:guideLst>
        <p:guide orient="horz" pos="1694"/>
        <p:guide pos="225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F8BF-4438-930B-010719FDE8FD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F8BF-4438-930B-010719FDE8FD}"/>
              </c:ext>
            </c:extLst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F8BF-4438-930B-010719FDE8FD}"/>
              </c:ext>
            </c:extLst>
          </c:dPt>
          <c:dPt>
            <c:idx val="3"/>
            <c:bubble3D val="0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F8BF-4438-930B-010719FDE8FD}"/>
              </c:ext>
            </c:extLst>
          </c:dPt>
          <c:dPt>
            <c:idx val="4"/>
            <c:bubble3D val="0"/>
            <c:spPr>
              <a:solidFill>
                <a:srgbClr val="FF33CC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F8BF-4438-930B-010719FDE8FD}"/>
              </c:ext>
            </c:extLst>
          </c:dPt>
          <c:dPt>
            <c:idx val="5"/>
            <c:bubble3D val="0"/>
            <c:spPr>
              <a:solidFill>
                <a:srgbClr val="99FF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F8BF-4438-930B-010719FDE8FD}"/>
              </c:ext>
            </c:extLst>
          </c:dPt>
          <c:dPt>
            <c:idx val="6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F8BF-4438-930B-010719FDE8FD}"/>
              </c:ext>
            </c:extLst>
          </c:dPt>
          <c:dPt>
            <c:idx val="7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F8BF-4438-930B-010719FDE8FD}"/>
              </c:ext>
            </c:extLst>
          </c:dPt>
          <c:dPt>
            <c:idx val="8"/>
            <c:bubble3D val="0"/>
            <c:spPr>
              <a:solidFill>
                <a:srgbClr val="003366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8-F8BF-4438-930B-010719FDE8FD}"/>
              </c:ext>
            </c:extLst>
          </c:dPt>
          <c:dPt>
            <c:idx val="9"/>
            <c:bubble3D val="0"/>
            <c:spPr>
              <a:solidFill>
                <a:srgbClr val="C0C0C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F8BF-4438-930B-010719FDE8FD}"/>
              </c:ext>
            </c:extLst>
          </c:dPt>
          <c:dLbls>
            <c:dLbl>
              <c:idx val="0"/>
              <c:layout>
                <c:manualLayout>
                  <c:x val="3.7291455567855243E-2"/>
                  <c:y val="0.5212946881876959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Negara</a:t>
                    </a:r>
                    <a:r>
                      <a:rPr lang="en-US" baseline="0" dirty="0" smtClean="0"/>
                      <a:t> Lain / </a:t>
                    </a:r>
                    <a:r>
                      <a:rPr lang="en-US" i="1" baseline="0" dirty="0" smtClean="0">
                        <a:solidFill>
                          <a:srgbClr val="0000FF"/>
                        </a:solidFill>
                      </a:rPr>
                      <a:t>Others</a:t>
                    </a:r>
                    <a:endParaRPr lang="en-US" i="1" dirty="0" smtClean="0">
                      <a:solidFill>
                        <a:srgbClr val="0000FF"/>
                      </a:solidFill>
                    </a:endParaRPr>
                  </a:p>
                  <a:p>
                    <a:r>
                      <a:rPr lang="en-US" dirty="0" smtClean="0"/>
                      <a:t>17.76%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60798197790605"/>
                      <c:h val="9.985051964960282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F8BF-4438-930B-010719FDE8FD}"/>
                </c:ext>
              </c:extLst>
            </c:dLbl>
            <c:dLbl>
              <c:idx val="1"/>
              <c:layout>
                <c:manualLayout>
                  <c:x val="3.582951961160942E-2"/>
                  <c:y val="-0.5240636313405792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China </a:t>
                    </a:r>
                  </a:p>
                  <a:p>
                    <a:r>
                      <a:rPr lang="en-US" dirty="0" smtClean="0"/>
                      <a:t>27.57%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8BF-4438-930B-010719FDE8FD}"/>
                </c:ext>
              </c:extLst>
            </c:dLbl>
            <c:dLbl>
              <c:idx val="2"/>
              <c:layout>
                <c:manualLayout>
                  <c:x val="5.1250998884996733E-3"/>
                  <c:y val="-1.835943311681058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Korea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7.22%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8BF-4438-930B-010719FDE8FD}"/>
                </c:ext>
              </c:extLst>
            </c:dLbl>
            <c:dLbl>
              <c:idx val="3"/>
              <c:layout>
                <c:manualLayout>
                  <c:x val="-4.9873976519341813E-3"/>
                  <c:y val="-6.0263023300199535E-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Australia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6.70%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8BF-4438-930B-010719FDE8FD}"/>
                </c:ext>
              </c:extLst>
            </c:dLbl>
            <c:dLbl>
              <c:idx val="4"/>
              <c:layout>
                <c:manualLayout>
                  <c:x val="-6.7067179951892875E-2"/>
                  <c:y val="-0.1345573623330556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Thailand</a:t>
                    </a:r>
                    <a:r>
                      <a:rPr lang="en-US" baseline="0" dirty="0" smtClean="0"/>
                      <a:t> </a:t>
                    </a:r>
                  </a:p>
                  <a:p>
                    <a:r>
                      <a:rPr lang="en-US" dirty="0" smtClean="0"/>
                      <a:t>4.90%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8BF-4438-930B-010719FDE8FD}"/>
                </c:ext>
              </c:extLst>
            </c:dLbl>
            <c:dLbl>
              <c:idx val="5"/>
              <c:layout>
                <c:manualLayout>
                  <c:x val="-4.8987026876531774E-2"/>
                  <c:y val="-0.119240635812466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Taiwan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4.52%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8BF-4438-930B-010719FDE8FD}"/>
                </c:ext>
              </c:extLst>
            </c:dLbl>
            <c:dLbl>
              <c:idx val="6"/>
              <c:layout>
                <c:manualLayout>
                  <c:x val="6.732468146109602E-2"/>
                  <c:y val="0.2157123184532589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Japan</a:t>
                    </a:r>
                    <a:r>
                      <a:rPr lang="en-US" i="1" dirty="0" smtClean="0">
                        <a:solidFill>
                          <a:srgbClr val="0000FF"/>
                        </a:solidFill>
                      </a:rPr>
                      <a:t>/Japa</a:t>
                    </a:r>
                    <a:r>
                      <a:rPr lang="en-US" dirty="0" smtClean="0"/>
                      <a:t>n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5.82%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074913363039984"/>
                      <c:h val="6.804086063411930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F8BF-4438-930B-010719FDE8FD}"/>
                </c:ext>
              </c:extLst>
            </c:dLbl>
            <c:dLbl>
              <c:idx val="7"/>
              <c:layout>
                <c:manualLayout>
                  <c:x val="-1.677624842219673E-2"/>
                  <c:y val="1.477095292220565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U.S.A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4.13%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8BF-4438-930B-010719FDE8FD}"/>
                </c:ext>
              </c:extLst>
            </c:dLbl>
            <c:dLbl>
              <c:idx val="8"/>
              <c:layout>
                <c:manualLayout>
                  <c:x val="1.4537374026714575E-2"/>
                  <c:y val="1.4293307097461301E-2"/>
                </c:manualLayout>
              </c:layout>
              <c:tx>
                <c:rich>
                  <a:bodyPr/>
                  <a:lstStyle/>
                  <a:p>
                    <a:r>
                      <a:rPr lang="fi-FI" dirty="0"/>
                      <a:t>Kesatuan Eropah / </a:t>
                    </a:r>
                    <a:r>
                      <a:rPr lang="fi-FI" i="1" dirty="0">
                        <a:solidFill>
                          <a:srgbClr val="0000CC"/>
                        </a:solidFill>
                      </a:rPr>
                      <a:t>European Union</a:t>
                    </a:r>
                    <a:r>
                      <a:rPr lang="fi-FI" dirty="0"/>
                      <a:t>
</a:t>
                    </a:r>
                    <a:r>
                      <a:rPr lang="fi-FI" dirty="0" smtClean="0"/>
                      <a:t>4.06%</a:t>
                    </a:r>
                    <a:endParaRPr lang="fi-FI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8BF-4438-930B-010719FDE8FD}"/>
                </c:ext>
              </c:extLst>
            </c:dLbl>
            <c:dLbl>
              <c:idx val="9"/>
              <c:layout>
                <c:manualLayout>
                  <c:x val="-6.0075319609735507E-3"/>
                  <c:y val="3.807841606933804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Singapura</a:t>
                    </a:r>
                    <a:r>
                      <a:rPr lang="en-US" baseline="0" dirty="0" smtClean="0"/>
                      <a:t> </a:t>
                    </a:r>
                  </a:p>
                  <a:p>
                    <a:r>
                      <a:rPr lang="en-US" i="1" baseline="0" dirty="0" smtClean="0">
                        <a:solidFill>
                          <a:srgbClr val="0000FF"/>
                        </a:solidFill>
                      </a:rPr>
                      <a:t>Singapore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17.33%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150585008626886"/>
                      <c:h val="9.72899673337344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F8BF-4438-930B-010719FDE8FD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aseline="0">
                    <a:latin typeface="Arial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Sheet1!$A$1:$A$10</c:f>
              <c:strCache>
                <c:ptCount val="10"/>
                <c:pt idx="0">
                  <c:v>China</c:v>
                </c:pt>
                <c:pt idx="1">
                  <c:v>Singapura / Singapore</c:v>
                </c:pt>
                <c:pt idx="2">
                  <c:v>Korea</c:v>
                </c:pt>
                <c:pt idx="3">
                  <c:v>Australia</c:v>
                </c:pt>
                <c:pt idx="4">
                  <c:v>Jepun / Japan</c:v>
                </c:pt>
                <c:pt idx="5">
                  <c:v>Thailand</c:v>
                </c:pt>
                <c:pt idx="6">
                  <c:v>Taiwan</c:v>
                </c:pt>
                <c:pt idx="7">
                  <c:v>United States of America</c:v>
                </c:pt>
                <c:pt idx="8">
                  <c:v>Kesatuan Eropah / European Union</c:v>
                </c:pt>
                <c:pt idx="9">
                  <c:v>Negara Lain / Others</c:v>
                </c:pt>
              </c:strCache>
            </c:strRef>
          </c:cat>
          <c:val>
            <c:numRef>
              <c:f>Sheet1!$B$1:$B$10</c:f>
              <c:numCache>
                <c:formatCode>_(* #,##0.00,,_);_(* \(#,##0.00\);_(* "-"??_);_(@_)</c:formatCode>
                <c:ptCount val="10"/>
                <c:pt idx="0">
                  <c:v>1041433683</c:v>
                </c:pt>
                <c:pt idx="1">
                  <c:v>654507692</c:v>
                </c:pt>
                <c:pt idx="2">
                  <c:v>272659666</c:v>
                </c:pt>
                <c:pt idx="3">
                  <c:v>253010153</c:v>
                </c:pt>
                <c:pt idx="4">
                  <c:v>219658178</c:v>
                </c:pt>
                <c:pt idx="5">
                  <c:v>185097002</c:v>
                </c:pt>
                <c:pt idx="6">
                  <c:v>170540831</c:v>
                </c:pt>
                <c:pt idx="7">
                  <c:v>156114855</c:v>
                </c:pt>
                <c:pt idx="8">
                  <c:v>153250792</c:v>
                </c:pt>
                <c:pt idx="9">
                  <c:v>670623856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8BF-4438-930B-010719FDE8FD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204932383684276"/>
          <c:y val="0.11339542311605418"/>
          <c:w val="0.53776421093774052"/>
          <c:h val="0.80501881278337517"/>
        </c:manualLayout>
      </c:layout>
      <c:pie3D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99FF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6935-4CCB-907C-5D463E3C7895}"/>
              </c:ext>
            </c:extLst>
          </c:dPt>
          <c:dPt>
            <c:idx val="1"/>
            <c:bubble3D val="0"/>
            <c:spPr>
              <a:solidFill>
                <a:srgbClr val="9900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6935-4CCB-907C-5D463E3C7895}"/>
              </c:ext>
            </c:extLst>
          </c:dPt>
          <c:dPt>
            <c:idx val="3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6935-4CCB-907C-5D463E3C7895}"/>
              </c:ext>
            </c:extLst>
          </c:dPt>
          <c:dPt>
            <c:idx val="4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6935-4CCB-907C-5D463E3C7895}"/>
              </c:ext>
            </c:extLst>
          </c:dPt>
          <c:dPt>
            <c:idx val="6"/>
            <c:bubble3D val="0"/>
            <c:spPr>
              <a:solidFill>
                <a:srgbClr val="3333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6935-4CCB-907C-5D463E3C7895}"/>
              </c:ext>
            </c:extLst>
          </c:dPt>
          <c:dPt>
            <c:idx val="7"/>
            <c:bubble3D val="0"/>
            <c:spPr>
              <a:solidFill>
                <a:srgbClr val="A50021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6935-4CCB-907C-5D463E3C7895}"/>
              </c:ext>
            </c:extLst>
          </c:dPt>
          <c:dPt>
            <c:idx val="8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8-6935-4CCB-907C-5D463E3C7895}"/>
              </c:ext>
            </c:extLst>
          </c:dPt>
          <c:dPt>
            <c:idx val="9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6935-4CCB-907C-5D463E3C7895}"/>
              </c:ext>
            </c:extLst>
          </c:dPt>
          <c:dLbls>
            <c:dLbl>
              <c:idx val="0"/>
              <c:layout>
                <c:manualLayout>
                  <c:x val="3.1979378462633927E-2"/>
                  <c:y val="3.460715572055390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China 
</a:t>
                    </a:r>
                    <a:r>
                      <a:rPr lang="en-US" dirty="0" smtClean="0"/>
                      <a:t>21.23%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935-4CCB-907C-5D463E3C7895}"/>
                </c:ext>
              </c:extLst>
            </c:dLbl>
            <c:dLbl>
              <c:idx val="1"/>
              <c:layout>
                <c:manualLayout>
                  <c:x val="1.0330177503704251E-2"/>
                  <c:y val="-2.783244975952410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Indonesia 
</a:t>
                    </a:r>
                    <a:r>
                      <a:rPr lang="en-US" dirty="0" smtClean="0"/>
                      <a:t>17.20%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935-4CCB-907C-5D463E3C7895}"/>
                </c:ext>
              </c:extLst>
            </c:dLbl>
            <c:dLbl>
              <c:idx val="2"/>
              <c:layout>
                <c:manualLayout>
                  <c:x val="-0.29448986926486082"/>
                  <c:y val="-2.15406494881149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Thailand
</a:t>
                    </a:r>
                    <a:r>
                      <a:rPr lang="en-US" dirty="0" smtClean="0"/>
                      <a:t>9.33%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935-4CCB-907C-5D463E3C7895}"/>
                </c:ext>
              </c:extLst>
            </c:dLbl>
            <c:dLbl>
              <c:idx val="3"/>
              <c:layout>
                <c:manualLayout>
                  <c:x val="0.27975322019106313"/>
                  <c:y val="2.484509697938483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Vietnam 
</a:t>
                    </a:r>
                    <a:r>
                      <a:rPr lang="en-US" dirty="0" smtClean="0"/>
                      <a:t>13.61%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935-4CCB-907C-5D463E3C7895}"/>
                </c:ext>
              </c:extLst>
            </c:dLbl>
            <c:dLbl>
              <c:idx val="4"/>
              <c:layout>
                <c:manualLayout>
                  <c:x val="9.3061948940077613E-4"/>
                  <c:y val="1.812900094126522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India
</a:t>
                    </a:r>
                    <a:r>
                      <a:rPr lang="en-US" dirty="0" smtClean="0"/>
                      <a:t>4.31%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935-4CCB-907C-5D463E3C7895}"/>
                </c:ext>
              </c:extLst>
            </c:dLbl>
            <c:dLbl>
              <c:idx val="5"/>
              <c:layout>
                <c:manualLayout>
                  <c:x val="4.1362539369788924E-3"/>
                  <c:y val="7.998000249467880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Norway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4.05%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935-4CCB-907C-5D463E3C7895}"/>
                </c:ext>
              </c:extLst>
            </c:dLbl>
            <c:dLbl>
              <c:idx val="6"/>
              <c:layout>
                <c:manualLayout>
                  <c:x val="-2.0859964689331725E-2"/>
                  <c:y val="1.8492432557261143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/>
                      <a:t>Myanmar</a:t>
                    </a:r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3.04%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935-4CCB-907C-5D463E3C7895}"/>
                </c:ext>
              </c:extLst>
            </c:dLbl>
            <c:dLbl>
              <c:idx val="7"/>
              <c:layout>
                <c:manualLayout>
                  <c:x val="-2.5275973352358438E-2"/>
                  <c:y val="1.1589987020657184E-2"/>
                </c:manualLayout>
              </c:layout>
              <c:tx>
                <c:rich>
                  <a:bodyPr/>
                  <a:lstStyle/>
                  <a:p>
                    <a:r>
                      <a:rPr lang="en-US" dirty="0" err="1" smtClean="0"/>
                      <a:t>Jepun</a:t>
                    </a:r>
                    <a:r>
                      <a:rPr lang="en-US" baseline="0" dirty="0" smtClean="0"/>
                      <a:t> / </a:t>
                    </a:r>
                    <a:r>
                      <a:rPr lang="en-US" i="1" baseline="0" dirty="0" smtClean="0">
                        <a:solidFill>
                          <a:srgbClr val="0000FF"/>
                        </a:solidFill>
                      </a:rPr>
                      <a:t>Japa</a:t>
                    </a:r>
                    <a:r>
                      <a:rPr lang="en-US" baseline="0" dirty="0" smtClean="0"/>
                      <a:t>n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2.89%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935-4CCB-907C-5D463E3C7895}"/>
                </c:ext>
              </c:extLst>
            </c:dLbl>
            <c:dLbl>
              <c:idx val="8"/>
              <c:layout>
                <c:manualLayout>
                  <c:x val="-3.989014607480035E-3"/>
                  <c:y val="-2.2041088060657764E-2"/>
                </c:manualLayout>
              </c:layout>
              <c:tx>
                <c:rich>
                  <a:bodyPr/>
                  <a:lstStyle/>
                  <a:p>
                    <a:r>
                      <a:rPr lang="fi-FI" baseline="0" dirty="0"/>
                      <a:t>Kesatuan Eropah / </a:t>
                    </a:r>
                    <a:r>
                      <a:rPr lang="fi-FI" i="1" baseline="0" dirty="0">
                        <a:solidFill>
                          <a:srgbClr val="0000CC"/>
                        </a:solidFill>
                      </a:rPr>
                      <a:t>European Union</a:t>
                    </a:r>
                    <a:r>
                      <a:rPr lang="fi-FI" baseline="0" dirty="0"/>
                      <a:t>
</a:t>
                    </a:r>
                    <a:r>
                      <a:rPr lang="fi-FI" baseline="0" dirty="0" smtClean="0"/>
                      <a:t>2.50%</a:t>
                    </a:r>
                    <a:endParaRPr lang="fi-FI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935-4CCB-907C-5D463E3C7895}"/>
                </c:ext>
              </c:extLst>
            </c:dLbl>
            <c:dLbl>
              <c:idx val="9"/>
              <c:layout>
                <c:manualLayout>
                  <c:x val="-1.6632188123675701E-2"/>
                  <c:y val="3.8078416069338011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/>
                      <a:t>Negara Lain / </a:t>
                    </a:r>
                    <a:r>
                      <a:rPr lang="en-US" i="1" baseline="0" dirty="0">
                        <a:solidFill>
                          <a:srgbClr val="0000CC"/>
                        </a:solidFill>
                      </a:rPr>
                      <a:t>Others</a:t>
                    </a:r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21.83%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935-4CCB-907C-5D463E3C7895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aseline="0">
                    <a:latin typeface="Arial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Sheet1!$A$1:$A$10</c:f>
              <c:strCache>
                <c:ptCount val="10"/>
                <c:pt idx="0">
                  <c:v>China </c:v>
                </c:pt>
                <c:pt idx="1">
                  <c:v>Indonesia </c:v>
                </c:pt>
                <c:pt idx="2">
                  <c:v>Vietnam </c:v>
                </c:pt>
                <c:pt idx="3">
                  <c:v>Thailand</c:v>
                </c:pt>
                <c:pt idx="4">
                  <c:v>India</c:v>
                </c:pt>
                <c:pt idx="5">
                  <c:v>Norway</c:v>
                </c:pt>
                <c:pt idx="6">
                  <c:v>Myanmar</c:v>
                </c:pt>
                <c:pt idx="7">
                  <c:v>Jepun / Japan</c:v>
                </c:pt>
                <c:pt idx="8">
                  <c:v>Kesatuan Eropah / European Union</c:v>
                </c:pt>
                <c:pt idx="9">
                  <c:v>Negara Lain / Others</c:v>
                </c:pt>
              </c:strCache>
            </c:strRef>
          </c:cat>
          <c:val>
            <c:numRef>
              <c:f>Sheet1!$B$1:$B$10</c:f>
              <c:numCache>
                <c:formatCode>_(* #,##0.00,,_);_(* \(#,##0.00\);_(* "-"??_);_(@_)</c:formatCode>
                <c:ptCount val="10"/>
                <c:pt idx="0">
                  <c:v>1029590975</c:v>
                </c:pt>
                <c:pt idx="1">
                  <c:v>834168263</c:v>
                </c:pt>
                <c:pt idx="2">
                  <c:v>660124522</c:v>
                </c:pt>
                <c:pt idx="3">
                  <c:v>452450864</c:v>
                </c:pt>
                <c:pt idx="4">
                  <c:v>208963707</c:v>
                </c:pt>
                <c:pt idx="5">
                  <c:v>196187873</c:v>
                </c:pt>
                <c:pt idx="6">
                  <c:v>147251352</c:v>
                </c:pt>
                <c:pt idx="7">
                  <c:v>140297744</c:v>
                </c:pt>
                <c:pt idx="8">
                  <c:v>121205655</c:v>
                </c:pt>
                <c:pt idx="9">
                  <c:v>1058387190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935-4CCB-907C-5D463E3C7895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1033728293523621E-2"/>
          <c:y val="7.5739437967017043E-3"/>
          <c:w val="0.87890978946736387"/>
          <c:h val="0.9047968492918558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Eksport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7905B16A-CD25-4A87-ABA0-4AA39CC6E609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63A3-4854-85FF-86E24378758F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4C7FC2ED-0C14-4CCC-B943-9D3E754752BE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3A3-4854-85FF-86E24378758F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222A38D9-E107-4FBD-A9AE-BD1BC3B87B6C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3A3-4854-85FF-86E24378758F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64F6D5FE-74CB-4AC2-8E58-81F1BB56C464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3A3-4854-85FF-86E24378758F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C3C2A8CD-40DD-41AA-A75B-052EA8C093C9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63A3-4854-85FF-86E24378758F}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E656E328-D528-49CA-9175-03557FEB0A46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63A3-4854-85FF-86E24378758F}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663A6424-668E-4590-98FF-80DD3B3AEE3A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63A3-4854-85FF-86E24378758F}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C41C09CF-0B1F-43FE-AB57-908294A05AAE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63A3-4854-85FF-86E24378758F}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fld id="{28357619-8EEE-4A38-A070-C0DE476014B3}" type="VALUE">
                      <a:rPr lang="en-US" sz="9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63A3-4854-85FF-86E24378758F}"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fld id="{F8553DB0-E9B8-48F6-B920-A67A96016387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63A3-4854-85FF-86E24378758F}"/>
                </c:ext>
              </c:extLst>
            </c:dLbl>
            <c:dLbl>
              <c:idx val="10"/>
              <c:layout/>
              <c:tx>
                <c:rich>
                  <a:bodyPr/>
                  <a:lstStyle/>
                  <a:p>
                    <a:fld id="{B6D4D955-34AD-4B09-AEAF-51E202E5800A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63A3-4854-85FF-86E24378758F}"/>
                </c:ext>
              </c:extLst>
            </c:dLbl>
            <c:dLbl>
              <c:idx val="11"/>
              <c:layout/>
              <c:tx>
                <c:rich>
                  <a:bodyPr/>
                  <a:lstStyle/>
                  <a:p>
                    <a:fld id="{39573534-54BB-4590-A6BC-30280D52838B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63A3-4854-85FF-86E24378758F}"/>
                </c:ext>
              </c:extLst>
            </c:dLbl>
            <c:dLbl>
              <c:idx val="12"/>
              <c:layout/>
              <c:tx>
                <c:rich>
                  <a:bodyPr/>
                  <a:lstStyle/>
                  <a:p>
                    <a:fld id="{8980536D-F493-478B-B588-4467A8BDD704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63A3-4854-85FF-86E24378758F}"/>
                </c:ext>
              </c:extLst>
            </c:dLbl>
            <c:dLbl>
              <c:idx val="13"/>
              <c:layout/>
              <c:tx>
                <c:rich>
                  <a:bodyPr/>
                  <a:lstStyle/>
                  <a:p>
                    <a:fld id="{F8AD830A-1A45-4B58-BF69-DD98CB4F3C72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63A3-4854-85FF-86E24378758F}"/>
                </c:ext>
              </c:extLst>
            </c:dLbl>
            <c:dLbl>
              <c:idx val="14"/>
              <c:layout/>
              <c:tx>
                <c:rich>
                  <a:bodyPr/>
                  <a:lstStyle/>
                  <a:p>
                    <a:fld id="{8EA6A8E9-71C7-483B-B9AB-C08920CD9E07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B4A-46EF-ABB2-DD36F50474A4}"/>
                </c:ext>
              </c:extLst>
            </c:dLbl>
            <c:dLbl>
              <c:idx val="15"/>
              <c:layout/>
              <c:tx>
                <c:rich>
                  <a:bodyPr/>
                  <a:lstStyle/>
                  <a:p>
                    <a:fld id="{E6B58E77-AF1C-465F-8AB6-A5295732589B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B4A-46EF-ABB2-DD36F50474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Sheet1!$B$1:$Q$1</c:f>
              <c:strCache>
                <c:ptCount val="16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  <c:pt idx="15">
                  <c:v>2019</c:v>
                </c:pt>
              </c:strCache>
            </c:strRef>
          </c:cat>
          <c:val>
            <c:numRef>
              <c:f>Sheet1!$B$2:$Q$2</c:f>
              <c:numCache>
                <c:formatCode>_(* #,##0_);_(* \(#,##0\);_(* "-"_);_(@_)</c:formatCode>
                <c:ptCount val="16"/>
                <c:pt idx="0">
                  <c:v>2253</c:v>
                </c:pt>
                <c:pt idx="1">
                  <c:v>2430</c:v>
                </c:pt>
                <c:pt idx="2">
                  <c:v>2366</c:v>
                </c:pt>
                <c:pt idx="3">
                  <c:v>2610</c:v>
                </c:pt>
                <c:pt idx="4">
                  <c:v>2598</c:v>
                </c:pt>
                <c:pt idx="5">
                  <c:v>2293</c:v>
                </c:pt>
                <c:pt idx="6">
                  <c:v>2677</c:v>
                </c:pt>
                <c:pt idx="7">
                  <c:v>2826</c:v>
                </c:pt>
                <c:pt idx="8">
                  <c:v>2623</c:v>
                </c:pt>
                <c:pt idx="9">
                  <c:v>2530</c:v>
                </c:pt>
                <c:pt idx="10">
                  <c:v>2889</c:v>
                </c:pt>
                <c:pt idx="11">
                  <c:v>2732</c:v>
                </c:pt>
                <c:pt idx="12">
                  <c:v>3032</c:v>
                </c:pt>
                <c:pt idx="13">
                  <c:v>3158</c:v>
                </c:pt>
                <c:pt idx="14">
                  <c:v>3153</c:v>
                </c:pt>
                <c:pt idx="15">
                  <c:v>3776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63A3-4854-85FF-86E24378758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Import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F4678B84-126A-4797-AEC3-2FCEDD19DC8D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63A3-4854-85FF-86E24378758F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32E000EE-7F40-4D4B-A606-C346A53E9E28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63A3-4854-85FF-86E24378758F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1A8240AC-3553-4C4A-B330-37DCF88D8A76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63A3-4854-85FF-86E24378758F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CFCAD114-A7EE-4D30-9C6D-95658B9D87AD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2-63A3-4854-85FF-86E24378758F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77A7DAFC-8D8C-4844-AFED-889213FE5E91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3-63A3-4854-85FF-86E24378758F}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F4409BB3-1F00-451E-832B-AC3CC3716621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4-63A3-4854-85FF-86E24378758F}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F21C7D58-974D-481B-94D3-17EAFCE69FF5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5-63A3-4854-85FF-86E24378758F}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0D035EF5-393F-40DA-B94C-8174A5F9A206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6-63A3-4854-85FF-86E24378758F}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fld id="{6F506C3F-24C2-4011-B9AA-A98D00E67D11}" type="VALUE">
                      <a:rPr lang="en-US" sz="10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7-63A3-4854-85FF-86E24378758F}"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fld id="{22D603DD-8F1A-4575-A8DD-0A3D93CE6065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8-63A3-4854-85FF-86E24378758F}"/>
                </c:ext>
              </c:extLst>
            </c:dLbl>
            <c:dLbl>
              <c:idx val="10"/>
              <c:layout/>
              <c:tx>
                <c:rich>
                  <a:bodyPr/>
                  <a:lstStyle/>
                  <a:p>
                    <a:fld id="{5EB7A720-7DB7-4E0D-9DA6-B033CBE2A37B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9-63A3-4854-85FF-86E24378758F}"/>
                </c:ext>
              </c:extLst>
            </c:dLbl>
            <c:dLbl>
              <c:idx val="11"/>
              <c:layout/>
              <c:tx>
                <c:rich>
                  <a:bodyPr/>
                  <a:lstStyle/>
                  <a:p>
                    <a:fld id="{975262FE-F5D4-4BEA-A10C-A303AABDADB3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A-63A3-4854-85FF-86E24378758F}"/>
                </c:ext>
              </c:extLst>
            </c:dLbl>
            <c:dLbl>
              <c:idx val="12"/>
              <c:layout/>
              <c:tx>
                <c:rich>
                  <a:bodyPr/>
                  <a:lstStyle/>
                  <a:p>
                    <a:fld id="{5F1EE656-0DEB-49BB-A1D6-AFEA96686F38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B-63A3-4854-85FF-86E24378758F}"/>
                </c:ext>
              </c:extLst>
            </c:dLbl>
            <c:dLbl>
              <c:idx val="13"/>
              <c:layout/>
              <c:tx>
                <c:rich>
                  <a:bodyPr/>
                  <a:lstStyle/>
                  <a:p>
                    <a:fld id="{FF4E2E64-DC8A-4788-B57E-06A202784458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C-63A3-4854-85FF-86E24378758F}"/>
                </c:ext>
              </c:extLst>
            </c:dLbl>
            <c:dLbl>
              <c:idx val="14"/>
              <c:layout/>
              <c:tx>
                <c:rich>
                  <a:bodyPr/>
                  <a:lstStyle/>
                  <a:p>
                    <a:fld id="{16BCE956-C85D-4DAA-AFF1-3E3BCF2A81A3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4B4A-46EF-ABB2-DD36F50474A4}"/>
                </c:ext>
              </c:extLst>
            </c:dLbl>
            <c:dLbl>
              <c:idx val="15"/>
              <c:layout/>
              <c:tx>
                <c:rich>
                  <a:bodyPr/>
                  <a:lstStyle/>
                  <a:p>
                    <a:fld id="{AE5F6D9E-1F00-45C0-84CE-3B236B080629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4B4A-46EF-ABB2-DD36F50474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Sheet1!$B$1:$Q$1</c:f>
              <c:strCache>
                <c:ptCount val="16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  <c:pt idx="15">
                  <c:v>2019</c:v>
                </c:pt>
              </c:strCache>
            </c:strRef>
          </c:cat>
          <c:val>
            <c:numRef>
              <c:f>Sheet1!$B$3:$Q$3</c:f>
              <c:numCache>
                <c:formatCode>_(* #,##0_);_(* \(#,##0\);_(* "-"_);_(@_)</c:formatCode>
                <c:ptCount val="16"/>
                <c:pt idx="0">
                  <c:v>2061</c:v>
                </c:pt>
                <c:pt idx="1">
                  <c:v>2023</c:v>
                </c:pt>
                <c:pt idx="2">
                  <c:v>2149</c:v>
                </c:pt>
                <c:pt idx="3">
                  <c:v>2236</c:v>
                </c:pt>
                <c:pt idx="4">
                  <c:v>1997</c:v>
                </c:pt>
                <c:pt idx="5">
                  <c:v>2419</c:v>
                </c:pt>
                <c:pt idx="6">
                  <c:v>2570</c:v>
                </c:pt>
                <c:pt idx="7">
                  <c:v>3078</c:v>
                </c:pt>
                <c:pt idx="8">
                  <c:v>3375</c:v>
                </c:pt>
                <c:pt idx="9">
                  <c:v>3399</c:v>
                </c:pt>
                <c:pt idx="10">
                  <c:v>3779</c:v>
                </c:pt>
                <c:pt idx="11">
                  <c:v>3770</c:v>
                </c:pt>
                <c:pt idx="12">
                  <c:v>4032</c:v>
                </c:pt>
                <c:pt idx="13">
                  <c:v>4342</c:v>
                </c:pt>
                <c:pt idx="14">
                  <c:v>4394</c:v>
                </c:pt>
                <c:pt idx="15">
                  <c:v>4848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63A3-4854-85FF-86E24378758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04898944"/>
        <c:axId val="104900480"/>
      </c:barChart>
      <c:catAx>
        <c:axId val="10489894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4900480"/>
        <c:crosses val="autoZero"/>
        <c:auto val="0"/>
        <c:lblAlgn val="ctr"/>
        <c:lblOffset val="100"/>
        <c:noMultiLvlLbl val="0"/>
      </c:catAx>
      <c:valAx>
        <c:axId val="104900480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_(* #,##0_);_(* \(#,##0\);_(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4898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7686" y="1670313"/>
            <a:ext cx="6093778" cy="115254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373" y="3046889"/>
            <a:ext cx="5018405" cy="13740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8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6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75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337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9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50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09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675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074965" y="169272"/>
            <a:ext cx="1264558" cy="359702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1290" y="169272"/>
            <a:ext cx="3674189" cy="359702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313" y="3455133"/>
            <a:ext cx="6093778" cy="1067905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6313" y="2278945"/>
            <a:ext cx="6093778" cy="1176188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84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68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7533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3377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9222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5066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50911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6755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1290" y="983269"/>
            <a:ext cx="2469374" cy="2783024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0149" y="983269"/>
            <a:ext cx="2469374" cy="2783024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8" y="215324"/>
            <a:ext cx="6452235" cy="89614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457" y="1203571"/>
            <a:ext cx="3167620" cy="501591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8445" indent="0">
              <a:buNone/>
              <a:defRPr sz="1600" b="1"/>
            </a:lvl2pPr>
            <a:lvl3pPr marL="716890" indent="0">
              <a:buNone/>
              <a:defRPr sz="1400" b="1"/>
            </a:lvl3pPr>
            <a:lvl4pPr marL="1075334" indent="0">
              <a:buNone/>
              <a:defRPr sz="1300" b="1"/>
            </a:lvl4pPr>
            <a:lvl5pPr marL="1433779" indent="0">
              <a:buNone/>
              <a:defRPr sz="1300" b="1"/>
            </a:lvl5pPr>
            <a:lvl6pPr marL="1792224" indent="0">
              <a:buNone/>
              <a:defRPr sz="1300" b="1"/>
            </a:lvl6pPr>
            <a:lvl7pPr marL="2150669" indent="0">
              <a:buNone/>
              <a:defRPr sz="1300" b="1"/>
            </a:lvl7pPr>
            <a:lvl8pPr marL="2509114" indent="0">
              <a:buNone/>
              <a:defRPr sz="1300" b="1"/>
            </a:lvl8pPr>
            <a:lvl9pPr marL="2867558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8457" y="1705162"/>
            <a:ext cx="3167620" cy="309792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1829" y="1203571"/>
            <a:ext cx="3168864" cy="501591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8445" indent="0">
              <a:buNone/>
              <a:defRPr sz="1600" b="1"/>
            </a:lvl2pPr>
            <a:lvl3pPr marL="716890" indent="0">
              <a:buNone/>
              <a:defRPr sz="1400" b="1"/>
            </a:lvl3pPr>
            <a:lvl4pPr marL="1075334" indent="0">
              <a:buNone/>
              <a:defRPr sz="1300" b="1"/>
            </a:lvl4pPr>
            <a:lvl5pPr marL="1433779" indent="0">
              <a:buNone/>
              <a:defRPr sz="1300" b="1"/>
            </a:lvl5pPr>
            <a:lvl6pPr marL="1792224" indent="0">
              <a:buNone/>
              <a:defRPr sz="1300" b="1"/>
            </a:lvl6pPr>
            <a:lvl7pPr marL="2150669" indent="0">
              <a:buNone/>
              <a:defRPr sz="1300" b="1"/>
            </a:lvl7pPr>
            <a:lvl8pPr marL="2509114" indent="0">
              <a:buNone/>
              <a:defRPr sz="1300" b="1"/>
            </a:lvl8pPr>
            <a:lvl9pPr marL="2867558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1829" y="1705162"/>
            <a:ext cx="3168864" cy="309792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8" y="214079"/>
            <a:ext cx="2358601" cy="911080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2939" y="214079"/>
            <a:ext cx="4007754" cy="458900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8458" y="1125159"/>
            <a:ext cx="2358601" cy="3677924"/>
          </a:xfrm>
        </p:spPr>
        <p:txBody>
          <a:bodyPr/>
          <a:lstStyle>
            <a:lvl1pPr marL="0" indent="0">
              <a:buNone/>
              <a:defRPr sz="1100"/>
            </a:lvl1pPr>
            <a:lvl2pPr marL="358445" indent="0">
              <a:buNone/>
              <a:defRPr sz="900"/>
            </a:lvl2pPr>
            <a:lvl3pPr marL="716890" indent="0">
              <a:buNone/>
              <a:defRPr sz="800"/>
            </a:lvl3pPr>
            <a:lvl4pPr marL="1075334" indent="0">
              <a:buNone/>
              <a:defRPr sz="700"/>
            </a:lvl4pPr>
            <a:lvl5pPr marL="1433779" indent="0">
              <a:buNone/>
              <a:defRPr sz="700"/>
            </a:lvl5pPr>
            <a:lvl6pPr marL="1792224" indent="0">
              <a:buNone/>
              <a:defRPr sz="700"/>
            </a:lvl6pPr>
            <a:lvl7pPr marL="2150669" indent="0">
              <a:buNone/>
              <a:defRPr sz="700"/>
            </a:lvl7pPr>
            <a:lvl8pPr marL="2509114" indent="0">
              <a:buNone/>
              <a:defRPr sz="700"/>
            </a:lvl8pPr>
            <a:lvl9pPr marL="286755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5204" y="3763804"/>
            <a:ext cx="4301490" cy="444338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05204" y="480433"/>
            <a:ext cx="4301490" cy="3226118"/>
          </a:xfrm>
        </p:spPr>
        <p:txBody>
          <a:bodyPr/>
          <a:lstStyle>
            <a:lvl1pPr marL="0" indent="0">
              <a:buNone/>
              <a:defRPr sz="2500"/>
            </a:lvl1pPr>
            <a:lvl2pPr marL="358445" indent="0">
              <a:buNone/>
              <a:defRPr sz="2200"/>
            </a:lvl2pPr>
            <a:lvl3pPr marL="716890" indent="0">
              <a:buNone/>
              <a:defRPr sz="1900"/>
            </a:lvl3pPr>
            <a:lvl4pPr marL="1075334" indent="0">
              <a:buNone/>
              <a:defRPr sz="1600"/>
            </a:lvl4pPr>
            <a:lvl5pPr marL="1433779" indent="0">
              <a:buNone/>
              <a:defRPr sz="1600"/>
            </a:lvl5pPr>
            <a:lvl6pPr marL="1792224" indent="0">
              <a:buNone/>
              <a:defRPr sz="1600"/>
            </a:lvl6pPr>
            <a:lvl7pPr marL="2150669" indent="0">
              <a:buNone/>
              <a:defRPr sz="1600"/>
            </a:lvl7pPr>
            <a:lvl8pPr marL="2509114" indent="0">
              <a:buNone/>
              <a:defRPr sz="1600"/>
            </a:lvl8pPr>
            <a:lvl9pPr marL="286755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05204" y="4208143"/>
            <a:ext cx="4301490" cy="631034"/>
          </a:xfrm>
        </p:spPr>
        <p:txBody>
          <a:bodyPr/>
          <a:lstStyle>
            <a:lvl1pPr marL="0" indent="0">
              <a:buNone/>
              <a:defRPr sz="1100"/>
            </a:lvl1pPr>
            <a:lvl2pPr marL="358445" indent="0">
              <a:buNone/>
              <a:defRPr sz="900"/>
            </a:lvl2pPr>
            <a:lvl3pPr marL="716890" indent="0">
              <a:buNone/>
              <a:defRPr sz="800"/>
            </a:lvl3pPr>
            <a:lvl4pPr marL="1075334" indent="0">
              <a:buNone/>
              <a:defRPr sz="700"/>
            </a:lvl4pPr>
            <a:lvl5pPr marL="1433779" indent="0">
              <a:buNone/>
              <a:defRPr sz="700"/>
            </a:lvl5pPr>
            <a:lvl6pPr marL="1792224" indent="0">
              <a:buNone/>
              <a:defRPr sz="700"/>
            </a:lvl6pPr>
            <a:lvl7pPr marL="2150669" indent="0">
              <a:buNone/>
              <a:defRPr sz="700"/>
            </a:lvl7pPr>
            <a:lvl8pPr marL="2509114" indent="0">
              <a:buNone/>
              <a:defRPr sz="700"/>
            </a:lvl8pPr>
            <a:lvl9pPr marL="286755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458" y="215324"/>
            <a:ext cx="6452235" cy="896144"/>
          </a:xfrm>
          <a:prstGeom prst="rect">
            <a:avLst/>
          </a:prstGeom>
        </p:spPr>
        <p:txBody>
          <a:bodyPr vert="horz" lIns="71689" tIns="35844" rIns="71689" bIns="35844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458" y="1254602"/>
            <a:ext cx="6452235" cy="3548481"/>
          </a:xfrm>
          <a:prstGeom prst="rect">
            <a:avLst/>
          </a:prstGeom>
        </p:spPr>
        <p:txBody>
          <a:bodyPr vert="horz" lIns="71689" tIns="35844" rIns="71689" bIns="358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8457" y="4983556"/>
            <a:ext cx="1672802" cy="286268"/>
          </a:xfrm>
          <a:prstGeom prst="rect">
            <a:avLst/>
          </a:prstGeom>
        </p:spPr>
        <p:txBody>
          <a:bodyPr vert="horz" lIns="71689" tIns="35844" rIns="71689" bIns="35844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E99DC-2A64-462E-BB29-D190225A484E}" type="datetimeFigureOut">
              <a:rPr lang="en-US" smtClean="0"/>
              <a:pPr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49460" y="4983556"/>
            <a:ext cx="2270231" cy="286268"/>
          </a:xfrm>
          <a:prstGeom prst="rect">
            <a:avLst/>
          </a:prstGeom>
        </p:spPr>
        <p:txBody>
          <a:bodyPr vert="horz" lIns="71689" tIns="35844" rIns="71689" bIns="35844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37891" y="4983556"/>
            <a:ext cx="1672802" cy="286268"/>
          </a:xfrm>
          <a:prstGeom prst="rect">
            <a:avLst/>
          </a:prstGeom>
        </p:spPr>
        <p:txBody>
          <a:bodyPr vert="horz" lIns="71689" tIns="35844" rIns="71689" bIns="35844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1689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8834" indent="-268834" algn="l" defTabSz="71689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82473" indent="-224028" algn="l" defTabSz="71689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6112" indent="-179222" algn="l" defTabSz="71689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54557" indent="-179222" algn="l" defTabSz="71689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13002" indent="-179222" algn="l" defTabSz="71689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71446" indent="-179222" algn="l" defTabSz="71689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29891" indent="-179222" algn="l" defTabSz="71689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88336" indent="-179222" algn="l" defTabSz="71689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46781" indent="-179222" algn="l" defTabSz="71689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8445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6890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5334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33779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92224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50669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09114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67558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0675" y="777275"/>
            <a:ext cx="1852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/>
              <a:t>CARTA-CARTA</a:t>
            </a:r>
            <a:r>
              <a:rPr lang="en-US" smtClean="0"/>
              <a:t> (</a:t>
            </a:r>
            <a:r>
              <a:rPr lang="en-US" i="1" smtClean="0">
                <a:solidFill>
                  <a:srgbClr val="0000CC"/>
                </a:solidFill>
              </a:rPr>
              <a:t>CHART</a:t>
            </a:r>
            <a:r>
              <a:rPr lang="en-US" smtClean="0"/>
              <a:t>)</a:t>
            </a:r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560239" y="1752327"/>
            <a:ext cx="11345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CARTA (</a:t>
            </a:r>
            <a:r>
              <a:rPr lang="en-US" sz="1200" i="1" smtClean="0">
                <a:solidFill>
                  <a:srgbClr val="0000CC"/>
                </a:solidFill>
              </a:rPr>
              <a:t>Chart</a:t>
            </a:r>
            <a:r>
              <a:rPr lang="en-US" sz="1200" smtClean="0"/>
              <a:t>) I</a:t>
            </a:r>
            <a:endParaRPr lang="en-GB" sz="1200"/>
          </a:p>
        </p:txBody>
      </p:sp>
      <p:sp>
        <p:nvSpPr>
          <p:cNvPr id="17" name="TextBox 16"/>
          <p:cNvSpPr txBox="1"/>
          <p:nvPr/>
        </p:nvSpPr>
        <p:spPr>
          <a:xfrm>
            <a:off x="2039905" y="1752327"/>
            <a:ext cx="46410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cs typeface="Arial" pitchFamily="34" charset="0"/>
              </a:rPr>
              <a:t>MALAYSIA </a:t>
            </a:r>
            <a:endParaRPr lang="en-US" sz="1000" dirty="0" smtClean="0">
              <a:cs typeface="Arial" pitchFamily="34" charset="0"/>
            </a:endParaRPr>
          </a:p>
          <a:p>
            <a:r>
              <a:rPr lang="en-US" sz="1000" dirty="0" smtClean="0">
                <a:cs typeface="Arial" pitchFamily="34" charset="0"/>
              </a:rPr>
              <a:t>NILAI </a:t>
            </a:r>
            <a:r>
              <a:rPr lang="en-US" sz="1000" dirty="0">
                <a:cs typeface="Arial" pitchFamily="34" charset="0"/>
              </a:rPr>
              <a:t>EKSPORT KOMODITI PERIKANAN MENGIKUT NEGARA YANG DITUJUI, </a:t>
            </a:r>
            <a:r>
              <a:rPr lang="en-US" sz="1000" dirty="0" smtClean="0">
                <a:cs typeface="Arial" pitchFamily="34" charset="0"/>
              </a:rPr>
              <a:t>2019</a:t>
            </a:r>
            <a:endParaRPr lang="en-US" sz="1000" dirty="0">
              <a:cs typeface="Arial" pitchFamily="34" charset="0"/>
            </a:endParaRPr>
          </a:p>
          <a:p>
            <a:r>
              <a:rPr lang="en-US" sz="1000" i="1" dirty="0">
                <a:solidFill>
                  <a:srgbClr val="0000CC"/>
                </a:solidFill>
                <a:cs typeface="Arial" pitchFamily="34" charset="0"/>
              </a:rPr>
              <a:t>( VALUE OF EXPORT OF FISHERY COMMODITIES BY COUNTRY OF DESTINATION, </a:t>
            </a:r>
            <a:r>
              <a:rPr lang="en-US" sz="1000" i="1" dirty="0" smtClean="0">
                <a:solidFill>
                  <a:srgbClr val="0000CC"/>
                </a:solidFill>
                <a:cs typeface="Arial" pitchFamily="34" charset="0"/>
              </a:rPr>
              <a:t>2019)</a:t>
            </a:r>
            <a:endParaRPr lang="en-US" sz="1000" dirty="0">
              <a:solidFill>
                <a:srgbClr val="0000CC"/>
              </a:solidFill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60239" y="2339424"/>
            <a:ext cx="1173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CARTA (</a:t>
            </a:r>
            <a:r>
              <a:rPr lang="en-US" sz="1200" i="1" smtClean="0">
                <a:solidFill>
                  <a:srgbClr val="0000CC"/>
                </a:solidFill>
              </a:rPr>
              <a:t>Chart</a:t>
            </a:r>
            <a:r>
              <a:rPr lang="en-US" sz="1200" smtClean="0"/>
              <a:t>) II</a:t>
            </a:r>
            <a:endParaRPr lang="en-GB" sz="1200"/>
          </a:p>
        </p:txBody>
      </p:sp>
      <p:sp>
        <p:nvSpPr>
          <p:cNvPr id="18" name="TextBox 17"/>
          <p:cNvSpPr txBox="1"/>
          <p:nvPr/>
        </p:nvSpPr>
        <p:spPr>
          <a:xfrm>
            <a:off x="2039905" y="2339424"/>
            <a:ext cx="46522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cs typeface="Arial" pitchFamily="34" charset="0"/>
              </a:rPr>
              <a:t>MALAYSIA </a:t>
            </a:r>
            <a:endParaRPr lang="en-US" sz="1000" dirty="0" smtClean="0">
              <a:cs typeface="Arial" pitchFamily="34" charset="0"/>
            </a:endParaRPr>
          </a:p>
          <a:p>
            <a:r>
              <a:rPr lang="en-US" sz="1000" dirty="0" smtClean="0">
                <a:cs typeface="Arial" pitchFamily="34" charset="0"/>
              </a:rPr>
              <a:t>NILAI </a:t>
            </a:r>
            <a:r>
              <a:rPr lang="en-US" sz="1000" dirty="0">
                <a:cs typeface="Arial" pitchFamily="34" charset="0"/>
              </a:rPr>
              <a:t>IMPORT KOMODITI PERIKANAN MENGIKUT NEGARA YANG DITUJUI, </a:t>
            </a:r>
            <a:r>
              <a:rPr lang="en-US" sz="1000" dirty="0" smtClean="0">
                <a:cs typeface="Arial" pitchFamily="34" charset="0"/>
              </a:rPr>
              <a:t>2019</a:t>
            </a:r>
            <a:endParaRPr lang="en-US" sz="1000" dirty="0">
              <a:cs typeface="Arial" pitchFamily="34" charset="0"/>
            </a:endParaRPr>
          </a:p>
          <a:p>
            <a:r>
              <a:rPr lang="en-US" sz="1000" i="1" dirty="0">
                <a:solidFill>
                  <a:srgbClr val="0000CC"/>
                </a:solidFill>
                <a:cs typeface="Arial" pitchFamily="34" charset="0"/>
              </a:rPr>
              <a:t>( VALUE OF IMPORT OF FISHERY COMMODITIES BY COUNTRY OF DESTINATION, </a:t>
            </a:r>
            <a:r>
              <a:rPr lang="en-US" sz="1000" i="1" dirty="0" smtClean="0">
                <a:solidFill>
                  <a:srgbClr val="0000CC"/>
                </a:solidFill>
                <a:cs typeface="Arial" pitchFamily="34" charset="0"/>
              </a:rPr>
              <a:t>2019 )</a:t>
            </a:r>
            <a:endParaRPr lang="en-US" sz="1000" dirty="0">
              <a:solidFill>
                <a:srgbClr val="0000CC"/>
              </a:solidFill>
              <a:cs typeface="Arial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60239" y="3059504"/>
            <a:ext cx="1211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CARTA (</a:t>
            </a:r>
            <a:r>
              <a:rPr lang="en-US" sz="1200" i="1" smtClean="0">
                <a:solidFill>
                  <a:srgbClr val="0000CC"/>
                </a:solidFill>
              </a:rPr>
              <a:t>Chart</a:t>
            </a:r>
            <a:r>
              <a:rPr lang="en-US" sz="1200" smtClean="0"/>
              <a:t>) III</a:t>
            </a:r>
            <a:endParaRPr lang="en-GB" sz="1200"/>
          </a:p>
        </p:txBody>
      </p:sp>
      <p:sp>
        <p:nvSpPr>
          <p:cNvPr id="19" name="TextBox 18"/>
          <p:cNvSpPr txBox="1"/>
          <p:nvPr/>
        </p:nvSpPr>
        <p:spPr>
          <a:xfrm>
            <a:off x="2039905" y="3059504"/>
            <a:ext cx="58336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cs typeface="Arial" pitchFamily="34" charset="0"/>
              </a:rPr>
              <a:t>MALAYSIA  </a:t>
            </a:r>
            <a:endParaRPr lang="en-US" sz="1000" dirty="0" smtClean="0">
              <a:cs typeface="Arial" pitchFamily="34" charset="0"/>
            </a:endParaRPr>
          </a:p>
          <a:p>
            <a:r>
              <a:rPr lang="en-US" sz="1000" dirty="0" smtClean="0">
                <a:cs typeface="Arial" pitchFamily="34" charset="0"/>
              </a:rPr>
              <a:t>NILAI </a:t>
            </a:r>
            <a:r>
              <a:rPr lang="en-US" sz="1000" dirty="0">
                <a:cs typeface="Arial" pitchFamily="34" charset="0"/>
              </a:rPr>
              <a:t>EKSPORT DAN IMPORT KOMODITI PERIKANAN, </a:t>
            </a:r>
            <a:r>
              <a:rPr lang="en-US" sz="1000" dirty="0" smtClean="0">
                <a:cs typeface="Arial" pitchFamily="34" charset="0"/>
              </a:rPr>
              <a:t>2004 </a:t>
            </a:r>
            <a:r>
              <a:rPr lang="en-US" sz="1000" dirty="0">
                <a:cs typeface="Arial" pitchFamily="34" charset="0"/>
              </a:rPr>
              <a:t>- </a:t>
            </a:r>
            <a:r>
              <a:rPr lang="en-US" sz="1000" dirty="0" smtClean="0">
                <a:cs typeface="Arial" pitchFamily="34" charset="0"/>
              </a:rPr>
              <a:t>2019</a:t>
            </a:r>
            <a:endParaRPr lang="en-US" sz="1000" dirty="0">
              <a:cs typeface="Arial" pitchFamily="34" charset="0"/>
            </a:endParaRPr>
          </a:p>
          <a:p>
            <a:r>
              <a:rPr lang="en-US" sz="1000" i="1" dirty="0">
                <a:solidFill>
                  <a:srgbClr val="0000CC"/>
                </a:solidFill>
                <a:cs typeface="Arial" pitchFamily="34" charset="0"/>
              </a:rPr>
              <a:t>(VALUE OF EXPORT AND  IMPORT OF FISHERY COMMODITIES, </a:t>
            </a:r>
            <a:r>
              <a:rPr lang="en-US" sz="1000" i="1" dirty="0" smtClean="0">
                <a:solidFill>
                  <a:srgbClr val="0000CC"/>
                </a:solidFill>
                <a:cs typeface="Arial" pitchFamily="34" charset="0"/>
              </a:rPr>
              <a:t>2004 </a:t>
            </a:r>
            <a:r>
              <a:rPr lang="en-US" sz="1000" i="1" dirty="0">
                <a:solidFill>
                  <a:srgbClr val="0000CC"/>
                </a:solidFill>
                <a:cs typeface="Arial" pitchFamily="34" charset="0"/>
              </a:rPr>
              <a:t>- </a:t>
            </a:r>
            <a:r>
              <a:rPr lang="en-US" sz="1000" i="1" dirty="0" smtClean="0">
                <a:solidFill>
                  <a:srgbClr val="0000CC"/>
                </a:solidFill>
                <a:cs typeface="Arial" pitchFamily="34" charset="0"/>
              </a:rPr>
              <a:t>2019)</a:t>
            </a:r>
            <a:r>
              <a:rPr lang="en-US" sz="1000" dirty="0" smtClean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en-US" sz="1000" dirty="0" smtClean="0">
                <a:solidFill>
                  <a:srgbClr val="0070C0"/>
                </a:solidFill>
                <a:cs typeface="Arial" pitchFamily="34" charset="0"/>
              </a:rPr>
              <a:t>                                                            </a:t>
            </a:r>
            <a:endParaRPr lang="en-US" sz="1000" dirty="0">
              <a:solidFill>
                <a:srgbClr val="0070C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722704668"/>
              </p:ext>
            </p:extLst>
          </p:nvPr>
        </p:nvGraphicFramePr>
        <p:xfrm>
          <a:off x="488231" y="1268149"/>
          <a:ext cx="5976664" cy="3992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53727" y="600199"/>
            <a:ext cx="6106934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                 MALAYSIA                                                                                                                                             NILAI EKSPORT </a:t>
            </a:r>
            <a:r>
              <a:rPr lang="en-US" sz="1000" b="1" dirty="0">
                <a:latin typeface="Arial" pitchFamily="34" charset="0"/>
                <a:cs typeface="Arial" pitchFamily="34" charset="0"/>
              </a:rPr>
              <a:t>KOMODITI PERIKANAN MENGIKUT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NEGARA YANG DITUJUI, 2019</a:t>
            </a:r>
            <a:endParaRPr lang="en-US" sz="1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( VALUE OF </a:t>
            </a:r>
            <a:r>
              <a:rPr lang="en-US" sz="800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EXPORT OF FISHERY COMMODITIES </a:t>
            </a:r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BY COUNTRY </a:t>
            </a:r>
            <a:r>
              <a:rPr lang="en-US" sz="800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 DESTINATION, </a:t>
            </a:r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2019)</a:t>
            </a:r>
            <a:endParaRPr lang="en-US" sz="8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704255" y="1268149"/>
            <a:ext cx="5544616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792084" y="323199"/>
            <a:ext cx="11329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CARTA (</a:t>
            </a:r>
            <a:r>
              <a:rPr lang="en-US" sz="1200" i="1" dirty="0" smtClean="0">
                <a:solidFill>
                  <a:srgbClr val="0000CC"/>
                </a:solidFill>
              </a:rPr>
              <a:t>Chart</a:t>
            </a:r>
            <a:r>
              <a:rPr lang="en-US" sz="1200" dirty="0" smtClean="0"/>
              <a:t>) I</a:t>
            </a:r>
            <a:endParaRPr lang="en-GB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814562413"/>
              </p:ext>
            </p:extLst>
          </p:nvPr>
        </p:nvGraphicFramePr>
        <p:xfrm>
          <a:off x="632247" y="1187022"/>
          <a:ext cx="5976664" cy="3992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79967" y="598232"/>
            <a:ext cx="6106934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                 MALAYSIA                                                                                                                                             NILAI IMPORT KOMODITI </a:t>
            </a:r>
            <a:r>
              <a:rPr lang="en-US" sz="1000" b="1" dirty="0">
                <a:latin typeface="Arial" pitchFamily="34" charset="0"/>
                <a:cs typeface="Arial" pitchFamily="34" charset="0"/>
              </a:rPr>
              <a:t>PERIKANAN MENGIKUT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NEGARA YANG DITUJUI, 2019</a:t>
            </a:r>
            <a:endParaRPr lang="en-US" sz="1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( VALUE OF IMPORT OF </a:t>
            </a:r>
            <a:r>
              <a:rPr lang="en-US" sz="800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FISHERY COMMODITIES </a:t>
            </a:r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BY COUNTRY </a:t>
            </a:r>
            <a:r>
              <a:rPr lang="en-US" sz="800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 DESTINATION, </a:t>
            </a:r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2019)</a:t>
            </a:r>
            <a:endParaRPr lang="en-US" sz="8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04254" y="1252799"/>
            <a:ext cx="5544616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662364" y="294713"/>
            <a:ext cx="1173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CARTA (</a:t>
            </a:r>
            <a:r>
              <a:rPr lang="en-US" sz="1200" i="1" dirty="0" smtClean="0">
                <a:solidFill>
                  <a:srgbClr val="0000CC"/>
                </a:solidFill>
              </a:rPr>
              <a:t>Chart</a:t>
            </a:r>
            <a:r>
              <a:rPr lang="en-US" sz="1200" dirty="0" smtClean="0"/>
              <a:t>) II</a:t>
            </a:r>
            <a:endParaRPr lang="en-GB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44215" y="427723"/>
            <a:ext cx="6106934" cy="565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                 MALAYSIA                                                                                                                                              NILAI EKSPORT DAN IMPORT </a:t>
            </a:r>
            <a:r>
              <a:rPr lang="en-US" sz="1000" b="1" dirty="0">
                <a:latin typeface="Arial" pitchFamily="34" charset="0"/>
                <a:cs typeface="Arial" pitchFamily="34" charset="0"/>
              </a:rPr>
              <a:t>KOMODITI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PERIKANAN, 2004 - 2019</a:t>
            </a:r>
            <a:endParaRPr lang="en-US" sz="1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(VALUE OF EXPORT AND  IMPORT </a:t>
            </a:r>
            <a:r>
              <a:rPr lang="en-US" sz="800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 FISHERY </a:t>
            </a:r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COMMODITIES, 2004 - 2019)</a:t>
            </a:r>
            <a:r>
              <a:rPr lang="en-US" sz="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</a:t>
            </a:r>
            <a:endParaRPr lang="en-US" sz="1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61527" y="4667209"/>
            <a:ext cx="1955022" cy="226985"/>
          </a:xfrm>
          <a:prstGeom prst="rect">
            <a:avLst/>
          </a:prstGeom>
          <a:noFill/>
        </p:spPr>
        <p:txBody>
          <a:bodyPr wrap="none" lIns="102870" tIns="51435" rIns="102870" bIns="51435" rtlCol="0">
            <a:spAutoFit/>
          </a:bodyPr>
          <a:lstStyle/>
          <a:p>
            <a:r>
              <a:rPr lang="en-US" sz="800" b="1" dirty="0" smtClean="0">
                <a:latin typeface="Arial" pitchFamily="34" charset="0"/>
                <a:cs typeface="Arial" pitchFamily="34" charset="0"/>
              </a:rPr>
              <a:t>NILAI </a:t>
            </a:r>
            <a:r>
              <a:rPr lang="en-US" sz="7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 VALUE )</a:t>
            </a:r>
            <a:r>
              <a:rPr lang="en-US" sz="7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00" b="1" dirty="0" smtClean="0">
                <a:latin typeface="Arial" pitchFamily="34" charset="0"/>
                <a:cs typeface="Arial" pitchFamily="34" charset="0"/>
              </a:rPr>
              <a:t>RM JUTA </a:t>
            </a:r>
            <a:r>
              <a:rPr lang="en-US" sz="7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 MILLION )</a:t>
            </a:r>
            <a:endParaRPr lang="en-US" sz="7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2216423" y="4966434"/>
            <a:ext cx="396961" cy="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Diamond 53"/>
          <p:cNvSpPr/>
          <p:nvPr/>
        </p:nvSpPr>
        <p:spPr>
          <a:xfrm>
            <a:off x="2410547" y="4929596"/>
            <a:ext cx="59538" cy="56916"/>
          </a:xfrm>
          <a:prstGeom prst="diamond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en-US"/>
          </a:p>
        </p:txBody>
      </p:sp>
      <p:cxnSp>
        <p:nvCxnSpPr>
          <p:cNvPr id="55" name="Straight Connector 54"/>
          <p:cNvCxnSpPr/>
          <p:nvPr/>
        </p:nvCxnSpPr>
        <p:spPr>
          <a:xfrm>
            <a:off x="4060503" y="4986512"/>
            <a:ext cx="39696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4307877" y="4962106"/>
            <a:ext cx="59538" cy="56916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2601440" y="4821478"/>
            <a:ext cx="1164742" cy="265457"/>
          </a:xfrm>
          <a:prstGeom prst="rect">
            <a:avLst/>
          </a:prstGeom>
          <a:noFill/>
        </p:spPr>
        <p:txBody>
          <a:bodyPr wrap="none" lIns="102870" tIns="51435" rIns="102870" bIns="51435" rtlCol="0">
            <a:spAutoFit/>
          </a:bodyPr>
          <a:lstStyle/>
          <a:p>
            <a:r>
              <a:rPr lang="en-US" sz="900" b="1" dirty="0" smtClean="0"/>
              <a:t>EKSPORT</a:t>
            </a:r>
            <a:r>
              <a:rPr lang="en-US" sz="1050" b="1" dirty="0" smtClean="0"/>
              <a:t> </a:t>
            </a:r>
            <a:r>
              <a:rPr lang="en-US" sz="900" i="1" dirty="0" smtClean="0">
                <a:solidFill>
                  <a:srgbClr val="0000CC"/>
                </a:solidFill>
              </a:rPr>
              <a:t>( EXPORT )</a:t>
            </a:r>
            <a:endParaRPr lang="en-US" sz="900" i="1" dirty="0">
              <a:solidFill>
                <a:srgbClr val="0000CC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450741" y="4889840"/>
            <a:ext cx="602088" cy="242374"/>
          </a:xfrm>
          <a:prstGeom prst="rect">
            <a:avLst/>
          </a:prstGeom>
          <a:noFill/>
        </p:spPr>
        <p:txBody>
          <a:bodyPr wrap="none" lIns="102870" tIns="51435" rIns="102870" bIns="51435" rtlCol="0">
            <a:spAutoFit/>
          </a:bodyPr>
          <a:lstStyle/>
          <a:p>
            <a:r>
              <a:rPr lang="en-US" sz="900" b="1" dirty="0" smtClean="0"/>
              <a:t>IMPORT</a:t>
            </a:r>
            <a:endParaRPr lang="en-US" sz="900" b="1" dirty="0"/>
          </a:p>
        </p:txBody>
      </p:sp>
      <p:sp>
        <p:nvSpPr>
          <p:cNvPr id="59" name="TextBox 58"/>
          <p:cNvSpPr txBox="1"/>
          <p:nvPr/>
        </p:nvSpPr>
        <p:spPr>
          <a:xfrm rot="16200000">
            <a:off x="146183" y="2458034"/>
            <a:ext cx="956352" cy="273152"/>
          </a:xfrm>
          <a:prstGeom prst="rect">
            <a:avLst/>
          </a:prstGeom>
          <a:noFill/>
        </p:spPr>
        <p:txBody>
          <a:bodyPr wrap="none" lIns="102870" tIns="51435" rIns="102870" bIns="51435" rtlCol="0">
            <a:spAutoFit/>
          </a:bodyPr>
          <a:lstStyle/>
          <a:p>
            <a:r>
              <a:rPr lang="en-US" sz="900" b="1" dirty="0" smtClean="0"/>
              <a:t>TAHUN </a:t>
            </a:r>
            <a:r>
              <a:rPr lang="en-US" sz="900" i="1" dirty="0" smtClean="0"/>
              <a:t>( </a:t>
            </a:r>
            <a:r>
              <a:rPr lang="en-US" sz="900" i="1" dirty="0" smtClean="0">
                <a:solidFill>
                  <a:srgbClr val="0000CC"/>
                </a:solidFill>
              </a:rPr>
              <a:t>YEAR</a:t>
            </a:r>
            <a:r>
              <a:rPr lang="en-US" sz="900" i="1" dirty="0" smtClean="0"/>
              <a:t> </a:t>
            </a:r>
            <a:r>
              <a:rPr lang="en-US" sz="1100" i="1" dirty="0" smtClean="0"/>
              <a:t>)</a:t>
            </a:r>
            <a:endParaRPr lang="en-US" sz="1100" i="1" dirty="0"/>
          </a:p>
        </p:txBody>
      </p:sp>
      <p:sp>
        <p:nvSpPr>
          <p:cNvPr id="35" name="TextBox 34"/>
          <p:cNvSpPr txBox="1"/>
          <p:nvPr/>
        </p:nvSpPr>
        <p:spPr>
          <a:xfrm>
            <a:off x="5600799" y="197537"/>
            <a:ext cx="1211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CARTA (</a:t>
            </a:r>
            <a:r>
              <a:rPr lang="en-US" sz="1200" i="1" dirty="0" smtClean="0">
                <a:solidFill>
                  <a:srgbClr val="0000CC"/>
                </a:solidFill>
              </a:rPr>
              <a:t>Chart</a:t>
            </a:r>
            <a:r>
              <a:rPr lang="en-US" sz="1200" dirty="0" smtClean="0"/>
              <a:t>) III</a:t>
            </a:r>
            <a:endParaRPr lang="en-GB" sz="1200" dirty="0"/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906778244"/>
              </p:ext>
            </p:extLst>
          </p:nvPr>
        </p:nvGraphicFramePr>
        <p:xfrm>
          <a:off x="764932" y="1016918"/>
          <a:ext cx="5902789" cy="3658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</TotalTime>
  <Words>280</Words>
  <Application>Microsoft Office PowerPoint</Application>
  <PresentationFormat>B5 (ISO) Paper (176x250 mm)</PresentationFormat>
  <Paragraphs>82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dof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ALMINA BINTI ESPIN </cp:lastModifiedBy>
  <cp:revision>133</cp:revision>
  <dcterms:created xsi:type="dcterms:W3CDTF">2012-02-09T06:43:08Z</dcterms:created>
  <dcterms:modified xsi:type="dcterms:W3CDTF">2021-02-08T13:00:46Z</dcterms:modified>
</cp:coreProperties>
</file>