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7169150" cy="5376863" type="B5ISO"/>
  <p:notesSz cx="6858000" cy="9144000"/>
  <p:defaultTextStyle>
    <a:defPPr>
      <a:defRPr lang="en-US"/>
    </a:defPPr>
    <a:lvl1pPr marL="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8445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6890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533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377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9222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50669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9114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7558" algn="l" defTabSz="7168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>
          <p15:clr>
            <a:srgbClr val="A4A3A4"/>
          </p15:clr>
        </p15:guide>
        <p15:guide id="2" pos="22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50021"/>
    <a:srgbClr val="9900FF"/>
    <a:srgbClr val="333300"/>
    <a:srgbClr val="FF0000"/>
    <a:srgbClr val="CCFFCC"/>
    <a:srgbClr val="99FF99"/>
    <a:srgbClr val="C0C0C0"/>
    <a:srgbClr val="0033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488" y="102"/>
      </p:cViewPr>
      <p:guideLst>
        <p:guide orient="horz" pos="1694"/>
        <p:guide pos="22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F8BF-4438-930B-010719FDE8FD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8BF-4438-930B-010719FDE8FD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8BF-4438-930B-010719FDE8FD}"/>
              </c:ext>
            </c:extLst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8BF-4438-930B-010719FDE8FD}"/>
              </c:ext>
            </c:extLst>
          </c:dPt>
          <c:dPt>
            <c:idx val="4"/>
            <c:bubble3D val="0"/>
            <c:spPr>
              <a:solidFill>
                <a:srgbClr val="FF33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F8BF-4438-930B-010719FDE8FD}"/>
              </c:ext>
            </c:extLst>
          </c:dPt>
          <c:dPt>
            <c:idx val="5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8BF-4438-930B-010719FDE8FD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F8BF-4438-930B-010719FDE8FD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8BF-4438-930B-010719FDE8FD}"/>
              </c:ext>
            </c:extLst>
          </c:dPt>
          <c:dPt>
            <c:idx val="8"/>
            <c:bubble3D val="0"/>
            <c:spPr>
              <a:solidFill>
                <a:srgbClr val="003366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F8BF-4438-930B-010719FDE8FD}"/>
              </c:ext>
            </c:extLst>
          </c:dPt>
          <c:dPt>
            <c:idx val="9"/>
            <c:bubble3D val="0"/>
            <c:spPr>
              <a:solidFill>
                <a:srgbClr val="C0C0C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F8BF-4438-930B-010719FDE8FD}"/>
              </c:ext>
            </c:extLst>
          </c:dPt>
          <c:dLbls>
            <c:dLbl>
              <c:idx val="0"/>
              <c:layout>
                <c:manualLayout>
                  <c:x val="-0.53431504598551971"/>
                  <c:y val="-5.7641105894104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Negara</a:t>
                    </a:r>
                    <a:r>
                      <a:rPr lang="en-US" baseline="0" dirty="0"/>
                      <a:t> Lain / </a:t>
                    </a:r>
                    <a:r>
                      <a:rPr lang="en-US" i="1" baseline="0" dirty="0">
                        <a:solidFill>
                          <a:srgbClr val="0000FF"/>
                        </a:solidFill>
                      </a:rPr>
                      <a:t>Others</a:t>
                    </a:r>
                    <a:endParaRPr lang="en-US" i="1" dirty="0">
                      <a:solidFill>
                        <a:srgbClr val="0000FF"/>
                      </a:solidFill>
                    </a:endParaRPr>
                  </a:p>
                  <a:p>
                    <a:r>
                      <a:rPr lang="en-US" dirty="0"/>
                      <a:t>19.69%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60798197790605"/>
                      <c:h val="9.98505196496028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8BF-4438-930B-010719FDE8FD}"/>
                </c:ext>
              </c:extLst>
            </c:dLbl>
            <c:dLbl>
              <c:idx val="1"/>
              <c:layout>
                <c:manualLayout>
                  <c:x val="7.8328144262417965E-2"/>
                  <c:y val="-0.5240636313405792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China </a:t>
                    </a:r>
                  </a:p>
                  <a:p>
                    <a:r>
                      <a:rPr lang="en-US" dirty="0"/>
                      <a:t>30.77%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BF-4438-930B-010719FDE8FD}"/>
                </c:ext>
              </c:extLst>
            </c:dLbl>
            <c:dLbl>
              <c:idx val="2"/>
              <c:layout>
                <c:manualLayout>
                  <c:x val="-0.29449020389970054"/>
                  <c:y val="-0.2251222167174535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Korea
4.81%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BF-4438-930B-010719FDE8FD}"/>
                </c:ext>
              </c:extLst>
            </c:dLbl>
            <c:dLbl>
              <c:idx val="3"/>
              <c:layout>
                <c:manualLayout>
                  <c:x val="-4.9873976519341813E-3"/>
                  <c:y val="-6.0263023300199535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Australia
4.87%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BF-4438-930B-010719FDE8FD}"/>
                </c:ext>
              </c:extLst>
            </c:dLbl>
            <c:dLbl>
              <c:idx val="4"/>
              <c:layout>
                <c:manualLayout>
                  <c:x val="0.22617333013868599"/>
                  <c:y val="8.17483189722325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Thailand</a:t>
                    </a:r>
                    <a:r>
                      <a:rPr lang="en-US" baseline="0" dirty="0"/>
                      <a:t> </a:t>
                    </a:r>
                  </a:p>
                  <a:p>
                    <a:r>
                      <a:rPr lang="en-US" dirty="0"/>
                      <a:t>6.27%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BF-4438-930B-010719FDE8FD}"/>
                </c:ext>
              </c:extLst>
            </c:dLbl>
            <c:dLbl>
              <c:idx val="5"/>
              <c:layout>
                <c:manualLayout>
                  <c:x val="-5.1111958109072216E-2"/>
                  <c:y val="-0.1351454653202080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Taiwan
5.51%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BF-4438-930B-010719FDE8FD}"/>
                </c:ext>
              </c:extLst>
            </c:dLbl>
            <c:dLbl>
              <c:idx val="6"/>
              <c:layout>
                <c:manualLayout>
                  <c:x val="6.732468146109602E-2"/>
                  <c:y val="0.2157123184532589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Japan</a:t>
                    </a:r>
                    <a:r>
                      <a:rPr lang="en-US" i="1" dirty="0">
                        <a:solidFill>
                          <a:srgbClr val="0000FF"/>
                        </a:solidFill>
                      </a:rPr>
                      <a:t>/Japa</a:t>
                    </a:r>
                    <a:r>
                      <a:rPr lang="en-US" dirty="0">
                        <a:solidFill>
                          <a:srgbClr val="0000FF"/>
                        </a:solidFill>
                      </a:rPr>
                      <a:t>n</a:t>
                    </a:r>
                    <a:r>
                      <a:rPr lang="en-US" dirty="0"/>
                      <a:t>
5.13%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74913363039984"/>
                      <c:h val="6.80408606341193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8BF-4438-930B-010719FDE8FD}"/>
                </c:ext>
              </c:extLst>
            </c:dLbl>
            <c:dLbl>
              <c:idx val="7"/>
              <c:layout>
                <c:manualLayout>
                  <c:x val="-5.0891266432243759E-3"/>
                  <c:y val="1.477095292220565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Hong</a:t>
                    </a:r>
                    <a:r>
                      <a:rPr lang="en-US" baseline="0" dirty="0"/>
                      <a:t> Kong</a:t>
                    </a:r>
                    <a:r>
                      <a:rPr lang="en-US" dirty="0"/>
                      <a:t>
3.88%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119553650665321"/>
                      <c:h val="9.72899673337344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8BF-4438-930B-010719FDE8FD}"/>
                </c:ext>
              </c:extLst>
            </c:dLbl>
            <c:dLbl>
              <c:idx val="8"/>
              <c:layout>
                <c:manualLayout>
                  <c:x val="1.4537374026714575E-2"/>
                  <c:y val="1.4293307097461301E-2"/>
                </c:manualLayout>
              </c:layout>
              <c:tx>
                <c:rich>
                  <a:bodyPr/>
                  <a:lstStyle/>
                  <a:p>
                    <a:r>
                      <a:rPr lang="fi-FI" dirty="0"/>
                      <a:t>Kesatuan Eropah / </a:t>
                    </a:r>
                    <a:r>
                      <a:rPr lang="fi-FI" i="1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dirty="0"/>
                      <a:t>
2.70%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8BF-4438-930B-010719FDE8FD}"/>
                </c:ext>
              </c:extLst>
            </c:dLbl>
            <c:dLbl>
              <c:idx val="9"/>
              <c:layout>
                <c:manualLayout>
                  <c:x val="0.4657272016630013"/>
                  <c:y val="0.706081255394492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Singapura</a:t>
                    </a:r>
                    <a:r>
                      <a:rPr lang="en-US" baseline="0" dirty="0"/>
                      <a:t> </a:t>
                    </a:r>
                  </a:p>
                  <a:p>
                    <a:r>
                      <a:rPr lang="en-US" i="1" baseline="0" dirty="0">
                        <a:solidFill>
                          <a:srgbClr val="0000FF"/>
                        </a:solidFill>
                      </a:rPr>
                      <a:t>Singapore</a:t>
                    </a:r>
                    <a:r>
                      <a:rPr lang="en-US" dirty="0"/>
                      <a:t>
16.36%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50585008626886"/>
                      <c:h val="9.72899673337344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F8BF-4438-930B-010719FDE8F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China</c:v>
                </c:pt>
                <c:pt idx="1">
                  <c:v>Singapura / Singapore</c:v>
                </c:pt>
                <c:pt idx="2">
                  <c:v>Thailand</c:v>
                </c:pt>
                <c:pt idx="3">
                  <c:v>Taiwan</c:v>
                </c:pt>
                <c:pt idx="4">
                  <c:v>Jepun / Japan</c:v>
                </c:pt>
                <c:pt idx="5">
                  <c:v>Australia</c:v>
                </c:pt>
                <c:pt idx="6">
                  <c:v>Korea</c:v>
                </c:pt>
                <c:pt idx="7">
                  <c:v>Hong Kong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1154766060</c:v>
                </c:pt>
                <c:pt idx="1">
                  <c:v>614146967</c:v>
                </c:pt>
                <c:pt idx="2">
                  <c:v>235457774</c:v>
                </c:pt>
                <c:pt idx="3">
                  <c:v>206743227</c:v>
                </c:pt>
                <c:pt idx="4">
                  <c:v>192588070</c:v>
                </c:pt>
                <c:pt idx="5">
                  <c:v>182745743</c:v>
                </c:pt>
                <c:pt idx="6">
                  <c:v>180697950</c:v>
                </c:pt>
                <c:pt idx="7">
                  <c:v>145653582</c:v>
                </c:pt>
                <c:pt idx="8">
                  <c:v>101519464</c:v>
                </c:pt>
                <c:pt idx="9">
                  <c:v>739164067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BF-4438-930B-010719FDE8F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04932383684276"/>
          <c:y val="0.11339542311605418"/>
          <c:w val="0.53776421093774052"/>
          <c:h val="0.80501881278337517"/>
        </c:manualLayout>
      </c:layout>
      <c:pie3D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99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935-4CCB-907C-5D463E3C7895}"/>
              </c:ext>
            </c:extLst>
          </c:dPt>
          <c:dPt>
            <c:idx val="1"/>
            <c:bubble3D val="0"/>
            <c:spPr>
              <a:solidFill>
                <a:srgbClr val="9900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935-4CCB-907C-5D463E3C7895}"/>
              </c:ext>
            </c:extLst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935-4CCB-907C-5D463E3C7895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6935-4CCB-907C-5D463E3C7895}"/>
              </c:ext>
            </c:extLst>
          </c:dPt>
          <c:dPt>
            <c:idx val="6"/>
            <c:bubble3D val="0"/>
            <c:spPr>
              <a:solidFill>
                <a:srgbClr val="3333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6935-4CCB-907C-5D463E3C7895}"/>
              </c:ext>
            </c:extLst>
          </c:dPt>
          <c:dPt>
            <c:idx val="7"/>
            <c:bubble3D val="0"/>
            <c:spPr>
              <a:solidFill>
                <a:srgbClr val="A50021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935-4CCB-907C-5D463E3C7895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6935-4CCB-907C-5D463E3C7895}"/>
              </c:ext>
            </c:extLst>
          </c:dPt>
          <c:dPt>
            <c:idx val="9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935-4CCB-907C-5D463E3C7895}"/>
              </c:ext>
            </c:extLst>
          </c:dPt>
          <c:dLbls>
            <c:dLbl>
              <c:idx val="0"/>
              <c:layout>
                <c:manualLayout>
                  <c:x val="3.1979378462633927E-2"/>
                  <c:y val="3.46071557205539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China 
21.23%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35-4CCB-907C-5D463E3C7895}"/>
                </c:ext>
              </c:extLst>
            </c:dLbl>
            <c:dLbl>
              <c:idx val="1"/>
              <c:layout>
                <c:manualLayout>
                  <c:x val="1.0330177503704251E-2"/>
                  <c:y val="-2.78324497595241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Indonesia 
17.20%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35-4CCB-907C-5D463E3C7895}"/>
                </c:ext>
              </c:extLst>
            </c:dLbl>
            <c:dLbl>
              <c:idx val="2"/>
              <c:layout>
                <c:manualLayout>
                  <c:x val="-0.27111562570691616"/>
                  <c:y val="2.617383903511023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Thailand
9.33%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35-4CCB-907C-5D463E3C7895}"/>
                </c:ext>
              </c:extLst>
            </c:dLbl>
            <c:dLbl>
              <c:idx val="3"/>
              <c:layout>
                <c:manualLayout>
                  <c:x val="0.27975322019106313"/>
                  <c:y val="2.484509697938483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Vietnam 
13.61%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35-4CCB-907C-5D463E3C7895}"/>
                </c:ext>
              </c:extLst>
            </c:dLbl>
            <c:dLbl>
              <c:idx val="4"/>
              <c:layout>
                <c:manualLayout>
                  <c:x val="-1.1943117431396511E-3"/>
                  <c:y val="-9.5679446802489712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India
4.31%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35-4CCB-907C-5D463E3C7895}"/>
                </c:ext>
              </c:extLst>
            </c:dLbl>
            <c:dLbl>
              <c:idx val="5"/>
              <c:layout>
                <c:manualLayout>
                  <c:x val="-1.4988127155884955E-2"/>
                  <c:y val="4.817034347919406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Norway
4.05%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35-4CCB-907C-5D463E3C7895}"/>
                </c:ext>
              </c:extLst>
            </c:dLbl>
            <c:dLbl>
              <c:idx val="6"/>
              <c:layout>
                <c:manualLayout>
                  <c:x val="-2.7234758386953009E-2"/>
                  <c:y val="8.9495348526160822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Myanmar
3.04%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935-4CCB-907C-5D463E3C7895}"/>
                </c:ext>
              </c:extLst>
            </c:dLbl>
            <c:dLbl>
              <c:idx val="7"/>
              <c:layout>
                <c:manualLayout>
                  <c:x val="-2.5275973352358438E-2"/>
                  <c:y val="1.1589987020657184E-2"/>
                </c:manualLayout>
              </c:layout>
              <c:tx>
                <c:rich>
                  <a:bodyPr/>
                  <a:lstStyle/>
                  <a:p>
                    <a:r>
                      <a:rPr lang="en-US" dirty="0" err="1"/>
                      <a:t>Jepun</a:t>
                    </a:r>
                    <a:r>
                      <a:rPr lang="en-US" baseline="0" dirty="0"/>
                      <a:t> / </a:t>
                    </a:r>
                    <a:r>
                      <a:rPr lang="en-US" i="1" baseline="0" dirty="0">
                        <a:solidFill>
                          <a:srgbClr val="0000FF"/>
                        </a:solidFill>
                      </a:rPr>
                      <a:t>Japa</a:t>
                    </a:r>
                    <a:r>
                      <a:rPr lang="en-US" baseline="0" dirty="0"/>
                      <a:t>n</a:t>
                    </a:r>
                    <a:r>
                      <a:rPr lang="en-US" dirty="0"/>
                      <a:t>
2.89%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935-4CCB-907C-5D463E3C7895}"/>
                </c:ext>
              </c:extLst>
            </c:dLbl>
            <c:dLbl>
              <c:idx val="8"/>
              <c:layout>
                <c:manualLayout>
                  <c:x val="-3.989014607480035E-3"/>
                  <c:y val="-2.2041088060657764E-2"/>
                </c:manualLayout>
              </c:layout>
              <c:tx>
                <c:rich>
                  <a:bodyPr/>
                  <a:lstStyle/>
                  <a:p>
                    <a:r>
                      <a:rPr lang="fi-FI" baseline="0" dirty="0"/>
                      <a:t>Kesatuan Eropah / </a:t>
                    </a:r>
                    <a:r>
                      <a:rPr lang="fi-FI" i="1" baseline="0" dirty="0">
                        <a:solidFill>
                          <a:srgbClr val="0000CC"/>
                        </a:solidFill>
                      </a:rPr>
                      <a:t>European Union</a:t>
                    </a:r>
                    <a:r>
                      <a:rPr lang="fi-FI" baseline="0" dirty="0"/>
                      <a:t>
2.50%</a:t>
                    </a:r>
                    <a:endParaRPr lang="fi-FI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935-4CCB-907C-5D463E3C7895}"/>
                </c:ext>
              </c:extLst>
            </c:dLbl>
            <c:dLbl>
              <c:idx val="9"/>
              <c:layout>
                <c:manualLayout>
                  <c:x val="-1.6632188123675701E-2"/>
                  <c:y val="3.807841606933801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Negara Lain / </a:t>
                    </a:r>
                    <a:r>
                      <a:rPr lang="en-US" i="1" baseline="0" dirty="0">
                        <a:solidFill>
                          <a:srgbClr val="0000CC"/>
                        </a:solidFill>
                      </a:rPr>
                      <a:t>Others</a:t>
                    </a:r>
                    <a:r>
                      <a:rPr lang="en-US" baseline="0" dirty="0"/>
                      <a:t>
21.83%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935-4CCB-907C-5D463E3C789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Arial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Sheet1!$A$1:$A$10</c:f>
              <c:strCache>
                <c:ptCount val="10"/>
                <c:pt idx="0">
                  <c:v>China </c:v>
                </c:pt>
                <c:pt idx="1">
                  <c:v>Indonesia </c:v>
                </c:pt>
                <c:pt idx="2">
                  <c:v>Vietnam </c:v>
                </c:pt>
                <c:pt idx="3">
                  <c:v>Thailand</c:v>
                </c:pt>
                <c:pt idx="4">
                  <c:v>India</c:v>
                </c:pt>
                <c:pt idx="5">
                  <c:v>Norway</c:v>
                </c:pt>
                <c:pt idx="6">
                  <c:v>Jepun / Japan</c:v>
                </c:pt>
                <c:pt idx="7">
                  <c:v>Myanmar</c:v>
                </c:pt>
                <c:pt idx="8">
                  <c:v>Kesatuan Eropah / European Union</c:v>
                </c:pt>
                <c:pt idx="9">
                  <c:v>Negara Lain / Others</c:v>
                </c:pt>
              </c:strCache>
            </c:strRef>
          </c:cat>
          <c:val>
            <c:numRef>
              <c:f>Sheet1!$B$1:$B$10</c:f>
              <c:numCache>
                <c:formatCode>_(* #,##0.00,,_);_(* \(#,##0.00\);_(* "-"??_);_(@_)</c:formatCode>
                <c:ptCount val="10"/>
                <c:pt idx="0">
                  <c:v>1112173906</c:v>
                </c:pt>
                <c:pt idx="1">
                  <c:v>757967067</c:v>
                </c:pt>
                <c:pt idx="2">
                  <c:v>694098735</c:v>
                </c:pt>
                <c:pt idx="3">
                  <c:v>497844199</c:v>
                </c:pt>
                <c:pt idx="4">
                  <c:v>213037659</c:v>
                </c:pt>
                <c:pt idx="5">
                  <c:v>155088990</c:v>
                </c:pt>
                <c:pt idx="6">
                  <c:v>155018749</c:v>
                </c:pt>
                <c:pt idx="7">
                  <c:v>132699019</c:v>
                </c:pt>
                <c:pt idx="8">
                  <c:v>123682132</c:v>
                </c:pt>
                <c:pt idx="9">
                  <c:v>1249258522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935-4CCB-907C-5D463E3C7895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033728293523621E-2"/>
          <c:y val="7.5739437967017043E-3"/>
          <c:w val="0.87890978946736387"/>
          <c:h val="0.90479684929185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Eksport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905B16A-CD25-4A87-ABA0-4AA39CC6E60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3A3-4854-85FF-86E24378758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C7FC2ED-0C14-4CCC-B943-9D3E754752BE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3A3-4854-85FF-86E24378758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22A38D9-E107-4FBD-A9AE-BD1BC3B87B6C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3A3-4854-85FF-86E24378758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4F6D5FE-74CB-4AC2-8E58-81F1BB56C464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3A3-4854-85FF-86E24378758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3C2A8CD-40DD-41AA-A75B-052EA8C093C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3A3-4854-85FF-86E24378758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E656E328-D528-49CA-9175-03557FEB0A4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3A3-4854-85FF-86E24378758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63A6424-668E-4590-98FF-80DD3B3AEE3A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63A3-4854-85FF-86E24378758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C41C09CF-0B1F-43FE-AB57-908294A05AAE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3A3-4854-85FF-86E24378758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8357619-8EEE-4A38-A070-C0DE476014B3}" type="VALUE">
                      <a:rPr lang="en-US" sz="9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3A3-4854-85FF-86E24378758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8553DB0-E9B8-48F6-B920-A67A96016387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63A3-4854-85FF-86E24378758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6D4D955-34AD-4B09-AEAF-51E202E5800A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63A3-4854-85FF-86E24378758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39573534-54BB-4590-A6BC-30280D52838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3A3-4854-85FF-86E24378758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8980536D-F493-478B-B588-4467A8BDD704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63A3-4854-85FF-86E24378758F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F8AD830A-1A45-4B58-BF69-DD98CB4F3C72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3A3-4854-85FF-86E24378758F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8EA6A8E9-71C7-483B-B9AB-C08920CD9E07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B4A-46EF-ABB2-DD36F50474A4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E6B58E77-AF1C-465F-8AB6-A5295732589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B4A-46EF-ABB2-DD36F50474A4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lt1">
                          <a:lumMod val="8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37B-4129-BABE-8F6CFB26C0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Sheet1!$B$1:$R$1</c:f>
              <c:strCache>
                <c:ptCount val="17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</c:strCache>
            </c:strRef>
          </c:cat>
          <c:val>
            <c:numRef>
              <c:f>Sheet1!$B$2:$R$2</c:f>
              <c:numCache>
                <c:formatCode>_(* #,##0_);_(* \(#,##0\);_(* "-"_);_(@_)</c:formatCode>
                <c:ptCount val="17"/>
                <c:pt idx="0">
                  <c:v>2253</c:v>
                </c:pt>
                <c:pt idx="1">
                  <c:v>2430</c:v>
                </c:pt>
                <c:pt idx="2">
                  <c:v>2366</c:v>
                </c:pt>
                <c:pt idx="3">
                  <c:v>2610</c:v>
                </c:pt>
                <c:pt idx="4">
                  <c:v>2598</c:v>
                </c:pt>
                <c:pt idx="5">
                  <c:v>2293</c:v>
                </c:pt>
                <c:pt idx="6">
                  <c:v>2677</c:v>
                </c:pt>
                <c:pt idx="7">
                  <c:v>2826</c:v>
                </c:pt>
                <c:pt idx="8">
                  <c:v>2623</c:v>
                </c:pt>
                <c:pt idx="9">
                  <c:v>2530</c:v>
                </c:pt>
                <c:pt idx="10">
                  <c:v>2889</c:v>
                </c:pt>
                <c:pt idx="11">
                  <c:v>2732</c:v>
                </c:pt>
                <c:pt idx="12">
                  <c:v>3032</c:v>
                </c:pt>
                <c:pt idx="13">
                  <c:v>3158</c:v>
                </c:pt>
                <c:pt idx="14">
                  <c:v>3153</c:v>
                </c:pt>
                <c:pt idx="15">
                  <c:v>3776</c:v>
                </c:pt>
                <c:pt idx="16">
                  <c:v>3573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3A3-4854-85FF-86E24378758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Import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4678B84-126A-4797-AEC3-2FCEDD19DC8D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63A3-4854-85FF-86E24378758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2E000EE-7F40-4D4B-A606-C346A53E9E2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63A3-4854-85FF-86E24378758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A8240AC-3553-4C4A-B330-37DCF88D8A7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63A3-4854-85FF-86E24378758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FCAD114-A7EE-4D30-9C6D-95658B9D87AD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63A3-4854-85FF-86E24378758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7A7DAFC-8D8C-4844-AFED-889213FE5E91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63A3-4854-85FF-86E24378758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4409BB3-1F00-451E-832B-AC3CC3716621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4-63A3-4854-85FF-86E24378758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21C7D58-974D-481B-94D3-17EAFCE69FF5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63A3-4854-85FF-86E24378758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D035EF5-393F-40DA-B94C-8174A5F9A206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63A3-4854-85FF-86E24378758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6F506C3F-24C2-4011-B9AA-A98D00E67D11}" type="VALUE">
                      <a:rPr lang="en-US" sz="10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63A3-4854-85FF-86E24378758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2D603DD-8F1A-4575-A8DD-0A3D93CE6065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8-63A3-4854-85FF-86E24378758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5EB7A720-7DB7-4E0D-9DA6-B033CBE2A37B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63A3-4854-85FF-86E24378758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975262FE-F5D4-4BEA-A10C-A303AABDADB3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A-63A3-4854-85FF-86E24378758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5F1EE656-0DEB-49BB-A1D6-AFEA96686F3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B-63A3-4854-85FF-86E24378758F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FF4E2E64-DC8A-4788-B57E-06A202784458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C-63A3-4854-85FF-86E24378758F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16BCE956-C85D-4DAA-AFF1-3E3BCF2A81A3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B4A-46EF-ABB2-DD36F50474A4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AE5F6D9E-1F00-45C0-84CE-3B236B080629}" type="VALUE">
                      <a:rPr lang="en-US" sz="800"/>
                      <a:pPr/>
                      <a:t>[VALUE]</a:t>
                    </a:fld>
                    <a:endParaRPr lang="en-MY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B4A-46EF-ABB2-DD36F50474A4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lt1">
                          <a:lumMod val="8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37B-4129-BABE-8F6CFB26C0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Sheet1!$B$1:$R$1</c:f>
              <c:strCache>
                <c:ptCount val="17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</c:strCache>
            </c:strRef>
          </c:cat>
          <c:val>
            <c:numRef>
              <c:f>Sheet1!$B$3:$R$3</c:f>
              <c:numCache>
                <c:formatCode>_(* #,##0_);_(* \(#,##0\);_(* "-"_);_(@_)</c:formatCode>
                <c:ptCount val="17"/>
                <c:pt idx="0">
                  <c:v>2061</c:v>
                </c:pt>
                <c:pt idx="1">
                  <c:v>2023</c:v>
                </c:pt>
                <c:pt idx="2">
                  <c:v>2149</c:v>
                </c:pt>
                <c:pt idx="3">
                  <c:v>2236</c:v>
                </c:pt>
                <c:pt idx="4">
                  <c:v>1997</c:v>
                </c:pt>
                <c:pt idx="5">
                  <c:v>2419</c:v>
                </c:pt>
                <c:pt idx="6">
                  <c:v>2570</c:v>
                </c:pt>
                <c:pt idx="7">
                  <c:v>3078</c:v>
                </c:pt>
                <c:pt idx="8">
                  <c:v>3375</c:v>
                </c:pt>
                <c:pt idx="9">
                  <c:v>3399</c:v>
                </c:pt>
                <c:pt idx="10">
                  <c:v>3779</c:v>
                </c:pt>
                <c:pt idx="11">
                  <c:v>3770</c:v>
                </c:pt>
                <c:pt idx="12">
                  <c:v>4032</c:v>
                </c:pt>
                <c:pt idx="13">
                  <c:v>4342</c:v>
                </c:pt>
                <c:pt idx="14">
                  <c:v>4394</c:v>
                </c:pt>
                <c:pt idx="15">
                  <c:v>4848</c:v>
                </c:pt>
                <c:pt idx="16">
                  <c:v>5090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63A3-4854-85FF-86E24378758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04898944"/>
        <c:axId val="104900480"/>
      </c:barChart>
      <c:catAx>
        <c:axId val="104898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900480"/>
        <c:crosses val="autoZero"/>
        <c:auto val="0"/>
        <c:lblAlgn val="ctr"/>
        <c:lblOffset val="100"/>
        <c:noMultiLvlLbl val="0"/>
      </c:catAx>
      <c:valAx>
        <c:axId val="10490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89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686" y="1670313"/>
            <a:ext cx="6093778" cy="115254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373" y="3046889"/>
            <a:ext cx="5018405" cy="13740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8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6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75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33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9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50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09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67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74965" y="169272"/>
            <a:ext cx="1264558" cy="35970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290" y="169272"/>
            <a:ext cx="3674189" cy="35970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313" y="3455133"/>
            <a:ext cx="6093778" cy="106790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313" y="2278945"/>
            <a:ext cx="6093778" cy="1176188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84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6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7533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3377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922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506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50911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6755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290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0149" y="983269"/>
            <a:ext cx="2469374" cy="2783024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7" y="1203571"/>
            <a:ext cx="3167620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457" y="1705162"/>
            <a:ext cx="3167620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1829" y="1203571"/>
            <a:ext cx="3168864" cy="501591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8445" indent="0">
              <a:buNone/>
              <a:defRPr sz="1600" b="1"/>
            </a:lvl2pPr>
            <a:lvl3pPr marL="716890" indent="0">
              <a:buNone/>
              <a:defRPr sz="1400" b="1"/>
            </a:lvl3pPr>
            <a:lvl4pPr marL="1075334" indent="0">
              <a:buNone/>
              <a:defRPr sz="1300" b="1"/>
            </a:lvl4pPr>
            <a:lvl5pPr marL="1433779" indent="0">
              <a:buNone/>
              <a:defRPr sz="1300" b="1"/>
            </a:lvl5pPr>
            <a:lvl6pPr marL="1792224" indent="0">
              <a:buNone/>
              <a:defRPr sz="1300" b="1"/>
            </a:lvl6pPr>
            <a:lvl7pPr marL="2150669" indent="0">
              <a:buNone/>
              <a:defRPr sz="1300" b="1"/>
            </a:lvl7pPr>
            <a:lvl8pPr marL="2509114" indent="0">
              <a:buNone/>
              <a:defRPr sz="1300" b="1"/>
            </a:lvl8pPr>
            <a:lvl9pPr marL="2867558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1829" y="1705162"/>
            <a:ext cx="3168864" cy="309792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8" y="214079"/>
            <a:ext cx="2358601" cy="911080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939" y="214079"/>
            <a:ext cx="4007754" cy="458900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8" y="1125159"/>
            <a:ext cx="2358601" cy="367792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5204" y="3763804"/>
            <a:ext cx="4301490" cy="444338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5204" y="480433"/>
            <a:ext cx="4301490" cy="3226118"/>
          </a:xfrm>
        </p:spPr>
        <p:txBody>
          <a:bodyPr/>
          <a:lstStyle>
            <a:lvl1pPr marL="0" indent="0">
              <a:buNone/>
              <a:defRPr sz="2500"/>
            </a:lvl1pPr>
            <a:lvl2pPr marL="358445" indent="0">
              <a:buNone/>
              <a:defRPr sz="2200"/>
            </a:lvl2pPr>
            <a:lvl3pPr marL="716890" indent="0">
              <a:buNone/>
              <a:defRPr sz="1900"/>
            </a:lvl3pPr>
            <a:lvl4pPr marL="1075334" indent="0">
              <a:buNone/>
              <a:defRPr sz="1600"/>
            </a:lvl4pPr>
            <a:lvl5pPr marL="1433779" indent="0">
              <a:buNone/>
              <a:defRPr sz="1600"/>
            </a:lvl5pPr>
            <a:lvl6pPr marL="1792224" indent="0">
              <a:buNone/>
              <a:defRPr sz="1600"/>
            </a:lvl6pPr>
            <a:lvl7pPr marL="2150669" indent="0">
              <a:buNone/>
              <a:defRPr sz="1600"/>
            </a:lvl7pPr>
            <a:lvl8pPr marL="2509114" indent="0">
              <a:buNone/>
              <a:defRPr sz="1600"/>
            </a:lvl8pPr>
            <a:lvl9pPr marL="286755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05204" y="4208143"/>
            <a:ext cx="4301490" cy="631034"/>
          </a:xfrm>
        </p:spPr>
        <p:txBody>
          <a:bodyPr/>
          <a:lstStyle>
            <a:lvl1pPr marL="0" indent="0">
              <a:buNone/>
              <a:defRPr sz="1100"/>
            </a:lvl1pPr>
            <a:lvl2pPr marL="358445" indent="0">
              <a:buNone/>
              <a:defRPr sz="900"/>
            </a:lvl2pPr>
            <a:lvl3pPr marL="716890" indent="0">
              <a:buNone/>
              <a:defRPr sz="800"/>
            </a:lvl3pPr>
            <a:lvl4pPr marL="1075334" indent="0">
              <a:buNone/>
              <a:defRPr sz="700"/>
            </a:lvl4pPr>
            <a:lvl5pPr marL="1433779" indent="0">
              <a:buNone/>
              <a:defRPr sz="700"/>
            </a:lvl5pPr>
            <a:lvl6pPr marL="1792224" indent="0">
              <a:buNone/>
              <a:defRPr sz="700"/>
            </a:lvl6pPr>
            <a:lvl7pPr marL="2150669" indent="0">
              <a:buNone/>
              <a:defRPr sz="700"/>
            </a:lvl7pPr>
            <a:lvl8pPr marL="2509114" indent="0">
              <a:buNone/>
              <a:defRPr sz="700"/>
            </a:lvl8pPr>
            <a:lvl9pPr marL="286755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458" y="215324"/>
            <a:ext cx="6452235" cy="896144"/>
          </a:xfrm>
          <a:prstGeom prst="rect">
            <a:avLst/>
          </a:prstGeom>
        </p:spPr>
        <p:txBody>
          <a:bodyPr vert="horz" lIns="71689" tIns="35844" rIns="71689" bIns="3584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8" y="1254602"/>
            <a:ext cx="6452235" cy="3548481"/>
          </a:xfrm>
          <a:prstGeom prst="rect">
            <a:avLst/>
          </a:prstGeom>
        </p:spPr>
        <p:txBody>
          <a:bodyPr vert="horz" lIns="71689" tIns="35844" rIns="71689" bIns="3584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8457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E99DC-2A64-462E-BB29-D190225A484E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9460" y="4983556"/>
            <a:ext cx="2270231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37891" y="4983556"/>
            <a:ext cx="1672802" cy="286268"/>
          </a:xfrm>
          <a:prstGeom prst="rect">
            <a:avLst/>
          </a:prstGeom>
        </p:spPr>
        <p:txBody>
          <a:bodyPr vert="horz" lIns="71689" tIns="35844" rIns="71689" bIns="3584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9016-288A-4830-ABC8-1FB026F4D2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1689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8834" indent="-268834" algn="l" defTabSz="71689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82473" indent="-224028" algn="l" defTabSz="71689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6112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54557" indent="-179222" algn="l" defTabSz="71689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3002" indent="-179222" algn="l" defTabSz="71689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144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989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indent="-179222" algn="l" defTabSz="71689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8445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6890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533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377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222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50669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9114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7558" algn="l" defTabSz="71689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0675" y="777275"/>
            <a:ext cx="1852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CARTA-CARTA</a:t>
            </a:r>
            <a:r>
              <a:rPr lang="en-US"/>
              <a:t> (</a:t>
            </a:r>
            <a:r>
              <a:rPr lang="en-US" i="1">
                <a:solidFill>
                  <a:srgbClr val="0000CC"/>
                </a:solidFill>
              </a:rPr>
              <a:t>CHART</a:t>
            </a:r>
            <a:r>
              <a:rPr lang="en-US"/>
              <a:t>)</a:t>
            </a:r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560239" y="1752327"/>
            <a:ext cx="1134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CARTA (</a:t>
            </a:r>
            <a:r>
              <a:rPr lang="en-US" sz="1200" i="1">
                <a:solidFill>
                  <a:srgbClr val="0000CC"/>
                </a:solidFill>
              </a:rPr>
              <a:t>Chart</a:t>
            </a:r>
            <a:r>
              <a:rPr lang="en-US" sz="1200"/>
              <a:t>) I</a:t>
            </a:r>
            <a:endParaRPr lang="en-GB" sz="1200"/>
          </a:p>
        </p:txBody>
      </p:sp>
      <p:sp>
        <p:nvSpPr>
          <p:cNvPr id="17" name="TextBox 16"/>
          <p:cNvSpPr txBox="1"/>
          <p:nvPr/>
        </p:nvSpPr>
        <p:spPr>
          <a:xfrm>
            <a:off x="2039905" y="1752327"/>
            <a:ext cx="46410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</a:p>
          <a:p>
            <a:r>
              <a:rPr lang="en-US" sz="1000" dirty="0">
                <a:cs typeface="Arial" pitchFamily="34" charset="0"/>
              </a:rPr>
              <a:t>NILAI EKSPORT KOMODITI PERIKANAN MENGIKUT NEGARA YANG DITUJUI, 2020</a:t>
            </a: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EXPORT OF FISHERY COMMODITIES BY COUNTRY OF DESTINATION, 2020)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0239" y="2339424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CARTA (</a:t>
            </a:r>
            <a:r>
              <a:rPr lang="en-US" sz="1200" i="1">
                <a:solidFill>
                  <a:srgbClr val="0000CC"/>
                </a:solidFill>
              </a:rPr>
              <a:t>Chart</a:t>
            </a:r>
            <a:r>
              <a:rPr lang="en-US" sz="1200"/>
              <a:t>) II</a:t>
            </a:r>
            <a:endParaRPr lang="en-GB" sz="1200"/>
          </a:p>
        </p:txBody>
      </p:sp>
      <p:sp>
        <p:nvSpPr>
          <p:cNvPr id="18" name="TextBox 17"/>
          <p:cNvSpPr txBox="1"/>
          <p:nvPr/>
        </p:nvSpPr>
        <p:spPr>
          <a:xfrm>
            <a:off x="2039905" y="2339424"/>
            <a:ext cx="4652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</a:t>
            </a:r>
          </a:p>
          <a:p>
            <a:r>
              <a:rPr lang="en-US" sz="1000" dirty="0">
                <a:cs typeface="Arial" pitchFamily="34" charset="0"/>
              </a:rPr>
              <a:t>NILAI IMPORT KOMODITI PERIKANAN MENGIKUT NEGARA YANG DITUJUI, 2020</a:t>
            </a: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 VALUE OF IMPORT OF FISHERY COMMODITIES BY COUNTRY OF DESTINATION, 2020 )</a:t>
            </a:r>
            <a:endParaRPr lang="en-US" sz="1000" dirty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0239" y="3059504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CARTA (</a:t>
            </a:r>
            <a:r>
              <a:rPr lang="en-US" sz="1200" i="1">
                <a:solidFill>
                  <a:srgbClr val="0000CC"/>
                </a:solidFill>
              </a:rPr>
              <a:t>Chart</a:t>
            </a:r>
            <a:r>
              <a:rPr lang="en-US" sz="1200"/>
              <a:t>) III</a:t>
            </a:r>
            <a:endParaRPr lang="en-GB" sz="1200"/>
          </a:p>
        </p:txBody>
      </p:sp>
      <p:sp>
        <p:nvSpPr>
          <p:cNvPr id="19" name="TextBox 18"/>
          <p:cNvSpPr txBox="1"/>
          <p:nvPr/>
        </p:nvSpPr>
        <p:spPr>
          <a:xfrm>
            <a:off x="2039905" y="3059504"/>
            <a:ext cx="58993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cs typeface="Arial" pitchFamily="34" charset="0"/>
              </a:rPr>
              <a:t>MALAYSIA  </a:t>
            </a:r>
          </a:p>
          <a:p>
            <a:r>
              <a:rPr lang="en-US" sz="1000" dirty="0">
                <a:cs typeface="Arial" pitchFamily="34" charset="0"/>
              </a:rPr>
              <a:t>NILAI EKSPORT DAN IMPORT KOMODITI PERIKANAN, 2004 - 2020</a:t>
            </a:r>
          </a:p>
          <a:p>
            <a:r>
              <a:rPr lang="en-US" sz="1000" i="1" dirty="0">
                <a:solidFill>
                  <a:srgbClr val="0000CC"/>
                </a:solidFill>
                <a:cs typeface="Arial" pitchFamily="34" charset="0"/>
              </a:rPr>
              <a:t>(VALUE OF EXPORT AND  IMPORT OF FISHERY COMMODITIES, 2004 - 2020)</a:t>
            </a:r>
            <a:r>
              <a:rPr lang="en-US" sz="100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cs typeface="Arial" pitchFamily="34" charset="0"/>
              </a:rPr>
              <a:t>                                                  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800855726"/>
              </p:ext>
            </p:extLst>
          </p:nvPr>
        </p:nvGraphicFramePr>
        <p:xfrm>
          <a:off x="704255" y="1255881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3727" y="600199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EKSPORT KOMODITI PERIKANAN MENGIKUT NEGARA YANG DITUJUI, 2020</a:t>
            </a:r>
          </a:p>
          <a:p>
            <a:pPr algn="ctr"/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EXPORT OF FISHERY COMMODITIES BY COUNTRY OF DESTINATION, 2020)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04255" y="1268149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792084" y="323199"/>
            <a:ext cx="11329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CARTA (</a:t>
            </a:r>
            <a:r>
              <a:rPr lang="en-US" sz="1200" i="1" dirty="0">
                <a:solidFill>
                  <a:srgbClr val="0000CC"/>
                </a:solidFill>
              </a:rPr>
              <a:t>Chart</a:t>
            </a:r>
            <a:r>
              <a:rPr lang="en-US" sz="1200" dirty="0"/>
              <a:t>) I</a:t>
            </a:r>
            <a:endParaRPr lang="en-GB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80605261"/>
              </p:ext>
            </p:extLst>
          </p:nvPr>
        </p:nvGraphicFramePr>
        <p:xfrm>
          <a:off x="632247" y="1187022"/>
          <a:ext cx="5976664" cy="39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9967" y="598232"/>
            <a:ext cx="6106934" cy="53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NILAI IMPORT KOMODITI PERIKANAN MENGIKUT NEGARA YANG DITUJUI, 2020</a:t>
            </a:r>
          </a:p>
          <a:p>
            <a:pPr algn="ctr"/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 VALUE OF IMPORT OF FISHERY COMMODITIES BY COUNTRY OF DESTINATION, 2020)</a:t>
            </a:r>
            <a:endParaRPr lang="en-US" sz="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254" y="1252799"/>
            <a:ext cx="5544616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62364" y="294713"/>
            <a:ext cx="1173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CARTA (</a:t>
            </a:r>
            <a:r>
              <a:rPr lang="en-US" sz="1200" i="1" dirty="0">
                <a:solidFill>
                  <a:srgbClr val="0000CC"/>
                </a:solidFill>
              </a:rPr>
              <a:t>Chart</a:t>
            </a:r>
            <a:r>
              <a:rPr lang="en-US" sz="1200" dirty="0"/>
              <a:t>) II</a:t>
            </a:r>
            <a:endParaRPr lang="en-GB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44215" y="427723"/>
            <a:ext cx="6106934" cy="5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870" tIns="51435" rIns="102870" bIns="51435">
            <a:spAutoFit/>
          </a:bodyPr>
          <a:lstStyle/>
          <a:p>
            <a:pPr algn="ctr"/>
            <a:r>
              <a:rPr lang="en-US" sz="1000" b="1" dirty="0">
                <a:latin typeface="Arial" pitchFamily="34" charset="0"/>
                <a:cs typeface="Arial" pitchFamily="34" charset="0"/>
              </a:rPr>
              <a:t>                 MALAYSIA                                                                                                                                              NILAI EKSPORT DAN IMPORT KOMODITI PERIKANAN, 2004 - 2020</a:t>
            </a:r>
          </a:p>
          <a:p>
            <a:pPr algn="ctr"/>
            <a:r>
              <a:rPr lang="en-US" sz="800" i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(VALUE OF EXPORT AND  IMPORT OF FISHERY COMMODITIES, 2004 - 2020)</a:t>
            </a:r>
            <a:r>
              <a:rPr lang="en-US" sz="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561527" y="4667209"/>
            <a:ext cx="1955022" cy="226985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800" b="1" dirty="0">
                <a:latin typeface="Arial" pitchFamily="34" charset="0"/>
                <a:cs typeface="Arial" pitchFamily="34" charset="0"/>
              </a:rPr>
              <a:t>NILAI </a:t>
            </a:r>
            <a:r>
              <a:rPr lang="en-US" sz="700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 VALUE )</a:t>
            </a:r>
            <a:r>
              <a:rPr lang="en-US" sz="7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RM JUTA </a:t>
            </a:r>
            <a:r>
              <a:rPr lang="en-US" sz="700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 MILLION )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2216423" y="4966434"/>
            <a:ext cx="396961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iamond 53"/>
          <p:cNvSpPr/>
          <p:nvPr/>
        </p:nvSpPr>
        <p:spPr>
          <a:xfrm>
            <a:off x="2410547" y="4929596"/>
            <a:ext cx="59538" cy="56916"/>
          </a:xfrm>
          <a:prstGeom prst="diamond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4060503" y="4986512"/>
            <a:ext cx="39696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4307877" y="4962106"/>
            <a:ext cx="59538" cy="5691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2601440" y="4821478"/>
            <a:ext cx="1164742" cy="265457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/>
              <a:t>EKSPORT</a:t>
            </a:r>
            <a:r>
              <a:rPr lang="en-US" sz="1050" b="1" dirty="0"/>
              <a:t> </a:t>
            </a:r>
            <a:r>
              <a:rPr lang="en-US" sz="900" i="1" dirty="0">
                <a:solidFill>
                  <a:srgbClr val="0000CC"/>
                </a:solidFill>
              </a:rPr>
              <a:t>( EXPORT 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450741" y="4889840"/>
            <a:ext cx="602088" cy="242374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/>
              <a:t>IMPORT</a:t>
            </a:r>
          </a:p>
        </p:txBody>
      </p:sp>
      <p:sp>
        <p:nvSpPr>
          <p:cNvPr id="59" name="TextBox 58"/>
          <p:cNvSpPr txBox="1"/>
          <p:nvPr/>
        </p:nvSpPr>
        <p:spPr>
          <a:xfrm rot="16200000">
            <a:off x="146183" y="2458034"/>
            <a:ext cx="956352" cy="273152"/>
          </a:xfrm>
          <a:prstGeom prst="rect">
            <a:avLst/>
          </a:prstGeom>
          <a:noFill/>
        </p:spPr>
        <p:txBody>
          <a:bodyPr wrap="none" lIns="102870" tIns="51435" rIns="102870" bIns="51435" rtlCol="0">
            <a:spAutoFit/>
          </a:bodyPr>
          <a:lstStyle/>
          <a:p>
            <a:r>
              <a:rPr lang="en-US" sz="900" b="1" dirty="0"/>
              <a:t>TAHUN </a:t>
            </a:r>
            <a:r>
              <a:rPr lang="en-US" sz="900" i="1" dirty="0"/>
              <a:t>( </a:t>
            </a:r>
            <a:r>
              <a:rPr lang="en-US" sz="900" i="1" dirty="0">
                <a:solidFill>
                  <a:srgbClr val="0000CC"/>
                </a:solidFill>
              </a:rPr>
              <a:t>YEAR</a:t>
            </a:r>
            <a:r>
              <a:rPr lang="en-US" sz="900" i="1" dirty="0"/>
              <a:t> </a:t>
            </a:r>
            <a:r>
              <a:rPr lang="en-US" sz="1100" i="1" dirty="0"/>
              <a:t>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00799" y="197537"/>
            <a:ext cx="121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CARTA (</a:t>
            </a:r>
            <a:r>
              <a:rPr lang="en-US" sz="1200" i="1" dirty="0">
                <a:solidFill>
                  <a:srgbClr val="0000CC"/>
                </a:solidFill>
              </a:rPr>
              <a:t>Chart</a:t>
            </a:r>
            <a:r>
              <a:rPr lang="en-US" sz="1200" dirty="0"/>
              <a:t>) III</a:t>
            </a:r>
            <a:endParaRPr lang="en-GB" sz="120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956311955"/>
              </p:ext>
            </p:extLst>
          </p:nvPr>
        </p:nvGraphicFramePr>
        <p:xfrm>
          <a:off x="764932" y="1016918"/>
          <a:ext cx="5902789" cy="3658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334</Words>
  <Application>Microsoft Office PowerPoint</Application>
  <PresentationFormat>B5 (ISO) Paper (176x250 mm)</PresentationFormat>
  <Paragraphs>82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dof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ALMINA BINTI ESPIN </cp:lastModifiedBy>
  <cp:revision>145</cp:revision>
  <dcterms:created xsi:type="dcterms:W3CDTF">2012-02-09T06:43:08Z</dcterms:created>
  <dcterms:modified xsi:type="dcterms:W3CDTF">2022-02-14T07:47:33Z</dcterms:modified>
</cp:coreProperties>
</file>